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385" r:id="rId5"/>
    <p:sldId id="399" r:id="rId6"/>
    <p:sldId id="261" r:id="rId7"/>
    <p:sldId id="262" r:id="rId8"/>
    <p:sldId id="263" r:id="rId9"/>
    <p:sldId id="386" r:id="rId10"/>
    <p:sldId id="264" r:id="rId11"/>
    <p:sldId id="387" r:id="rId12"/>
    <p:sldId id="388" r:id="rId13"/>
    <p:sldId id="389" r:id="rId14"/>
    <p:sldId id="390" r:id="rId15"/>
    <p:sldId id="391" r:id="rId16"/>
    <p:sldId id="374" r:id="rId17"/>
    <p:sldId id="373" r:id="rId18"/>
    <p:sldId id="398" r:id="rId19"/>
    <p:sldId id="375" r:id="rId20"/>
    <p:sldId id="395" r:id="rId21"/>
    <p:sldId id="280" r:id="rId22"/>
    <p:sldId id="376" r:id="rId23"/>
    <p:sldId id="377" r:id="rId24"/>
    <p:sldId id="378" r:id="rId25"/>
    <p:sldId id="379" r:id="rId26"/>
    <p:sldId id="392" r:id="rId27"/>
    <p:sldId id="393" r:id="rId28"/>
    <p:sldId id="380" r:id="rId29"/>
    <p:sldId id="381" r:id="rId30"/>
    <p:sldId id="382" r:id="rId31"/>
    <p:sldId id="383" r:id="rId32"/>
    <p:sldId id="384" r:id="rId33"/>
    <p:sldId id="266" r:id="rId34"/>
    <p:sldId id="267" r:id="rId35"/>
    <p:sldId id="351" r:id="rId36"/>
    <p:sldId id="352" r:id="rId37"/>
    <p:sldId id="356" r:id="rId38"/>
    <p:sldId id="357" r:id="rId39"/>
    <p:sldId id="358" r:id="rId40"/>
    <p:sldId id="359" r:id="rId41"/>
    <p:sldId id="360" r:id="rId42"/>
    <p:sldId id="361" r:id="rId43"/>
  </p:sldIdLst>
  <p:sldSz cx="18288000" cy="10287000"/>
  <p:notesSz cx="6858000" cy="9144000"/>
  <p:embeddedFontLst>
    <p:embeddedFont>
      <p:font typeface="Canva Sans" panose="020B0604020202020204" charset="0"/>
      <p:regular r:id="rId44"/>
    </p:embeddedFont>
    <p:embeddedFont>
      <p:font typeface="Canva Sans Bold" panose="020B0604020202020204" charset="0"/>
      <p:regular r:id="rId45"/>
    </p:embeddedFont>
    <p:embeddedFont>
      <p:font typeface="Canva Sans Medium" panose="020B0604020202020204" charset="0"/>
      <p:regular r:id="rId46"/>
    </p:embeddedFont>
    <p:embeddedFont>
      <p:font typeface="Open Sans" pitchFamily="2" charset="0"/>
      <p:regular r:id="rId47"/>
    </p:embeddedFont>
    <p:embeddedFont>
      <p:font typeface="Open Sans Bold" panose="020B0604020202020204" charset="0"/>
      <p:regular r:id="rId48"/>
    </p:embeddedFont>
    <p:embeddedFont>
      <p:font typeface="Rustic Printed" panose="020B0604020202020204"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1027"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hyperlink" Target="https://sepolia.etherscan.io/tx/0x6d1dc7567cdf548dd1bee64faea794cb954ea396a56c8f788e298a52a84c21ce"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3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hyperlink" Target="https://sepolia.etherscan.io/tx/0x6d1dc7567cdf548dd1bee64faea794cb954ea396a56c8f788e298a52a84c21ce"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hyperlink" Target="https://sepolia.etherscan.io/address/0x2d567ece699eabe5afcd141edb7a4f2d0d6ce8a0" TargetMode="External"/><Relationship Id="rId4" Type="http://schemas.openxmlformats.org/officeDocument/2006/relationships/image" Target="../media/image39.svg"/><Relationship Id="rId9" Type="http://schemas.openxmlformats.org/officeDocument/2006/relationships/image" Target="../media/image43.svg"/></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hyperlink" Target="https://sepolia.etherscan.io/tx/0x6d1dc7567cdf548dd1bee64faea794cb954ea396a56c8f788e298a52a84c21ce"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svg"/><Relationship Id="rId11" Type="http://schemas.openxmlformats.org/officeDocument/2006/relationships/hyperlink" Target="https://sepolia.etherscan.io/address/0xc4bfccb1668d6e464f33a76badd8c8d7d341e04a" TargetMode="External"/><Relationship Id="rId5" Type="http://schemas.openxmlformats.org/officeDocument/2006/relationships/image" Target="../media/image40.png"/><Relationship Id="rId10" Type="http://schemas.openxmlformats.org/officeDocument/2006/relationships/hyperlink" Target="https://sepolia.etherscan.io/address/0x2d567ece699eabe5afcd141edb7a4f2d0d6ce8a0" TargetMode="External"/><Relationship Id="rId4" Type="http://schemas.openxmlformats.org/officeDocument/2006/relationships/image" Target="../media/image39.svg"/><Relationship Id="rId9" Type="http://schemas.openxmlformats.org/officeDocument/2006/relationships/image" Target="../media/image43.sv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3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38.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39.svg"/><Relationship Id="rId9"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3.svg"/><Relationship Id="rId3" Type="http://schemas.openxmlformats.org/officeDocument/2006/relationships/image" Target="../media/image2.png"/><Relationship Id="rId21" Type="http://schemas.openxmlformats.org/officeDocument/2006/relationships/image" Target="../media/image18.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2.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27.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0.png"/><Relationship Id="rId28" Type="http://schemas.openxmlformats.org/officeDocument/2006/relationships/image" Target="../media/image25.svg"/><Relationship Id="rId10" Type="http://schemas.openxmlformats.org/officeDocument/2006/relationships/image" Target="../media/image9.svg"/><Relationship Id="rId19" Type="http://schemas.openxmlformats.org/officeDocument/2006/relationships/image" Target="../media/image26.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19.svg"/><Relationship Id="rId27"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TextBox 13"/>
          <p:cNvSpPr txBox="1"/>
          <p:nvPr/>
        </p:nvSpPr>
        <p:spPr>
          <a:xfrm>
            <a:off x="4814581" y="2343128"/>
            <a:ext cx="8755801" cy="4183096"/>
          </a:xfrm>
          <a:prstGeom prst="rect">
            <a:avLst/>
          </a:prstGeom>
        </p:spPr>
        <p:txBody>
          <a:bodyPr lIns="0" tIns="0" rIns="0" bIns="0" rtlCol="0" anchor="t">
            <a:spAutoFit/>
          </a:bodyPr>
          <a:lstStyle/>
          <a:p>
            <a:pPr marL="0" lvl="0" indent="0" algn="ctr">
              <a:lnSpc>
                <a:spcPts val="9802"/>
              </a:lnSpc>
            </a:pPr>
            <a:r>
              <a:rPr lang="en-US" sz="11669" spc="-700">
                <a:solidFill>
                  <a:srgbClr val="0B4E7C"/>
                </a:solidFill>
                <a:latin typeface="Rustic Printed"/>
                <a:ea typeface="Rustic Printed"/>
                <a:cs typeface="Rustic Printed"/>
                <a:sym typeface="Rustic Printed"/>
              </a:rPr>
              <a:t>BLOCKCHAIN BASED E-VOTING SYSTEM</a:t>
            </a:r>
          </a:p>
        </p:txBody>
      </p:sp>
      <p:sp>
        <p:nvSpPr>
          <p:cNvPr id="14" name="Freeform 14"/>
          <p:cNvSpPr/>
          <p:nvPr/>
        </p:nvSpPr>
        <p:spPr>
          <a:xfrm rot="4142913">
            <a:off x="13678130" y="2319191"/>
            <a:ext cx="2770524" cy="1664799"/>
          </a:xfrm>
          <a:custGeom>
            <a:avLst/>
            <a:gdLst/>
            <a:ahLst/>
            <a:cxnLst/>
            <a:rect l="l" t="t" r="r" b="b"/>
            <a:pathLst>
              <a:path w="2770524" h="1664799">
                <a:moveTo>
                  <a:pt x="0" y="0"/>
                </a:moveTo>
                <a:lnTo>
                  <a:pt x="2770524" y="0"/>
                </a:lnTo>
                <a:lnTo>
                  <a:pt x="2770524" y="1664800"/>
                </a:lnTo>
                <a:lnTo>
                  <a:pt x="0" y="166480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5" name="TextBox 15"/>
          <p:cNvSpPr txBox="1"/>
          <p:nvPr/>
        </p:nvSpPr>
        <p:spPr>
          <a:xfrm>
            <a:off x="4014678" y="8979622"/>
            <a:ext cx="10355609" cy="381067"/>
          </a:xfrm>
          <a:prstGeom prst="rect">
            <a:avLst/>
          </a:prstGeom>
        </p:spPr>
        <p:txBody>
          <a:bodyPr lIns="0" tIns="0" rIns="0" bIns="0" rtlCol="0" anchor="t">
            <a:spAutoFit/>
          </a:bodyPr>
          <a:lstStyle/>
          <a:p>
            <a:pPr marL="0" lvl="0" indent="0" algn="ctr">
              <a:lnSpc>
                <a:spcPts val="2955"/>
              </a:lnSpc>
              <a:spcBef>
                <a:spcPct val="0"/>
              </a:spcBef>
            </a:pPr>
            <a:r>
              <a:rPr lang="en-US" sz="2841" b="1" spc="179">
                <a:solidFill>
                  <a:srgbClr val="FFFFFF"/>
                </a:solidFill>
                <a:latin typeface="Canva Sans Medium"/>
                <a:ea typeface="Canva Sans Medium"/>
                <a:cs typeface="Canva Sans Medium"/>
                <a:sym typeface="Canva Sans Medium"/>
              </a:rPr>
              <a:t>SECOND SEMINAR</a:t>
            </a:r>
          </a:p>
        </p:txBody>
      </p:sp>
      <p:sp>
        <p:nvSpPr>
          <p:cNvPr id="16" name="Freeform 16"/>
          <p:cNvSpPr/>
          <p:nvPr/>
        </p:nvSpPr>
        <p:spPr>
          <a:xfrm rot="-6823717">
            <a:off x="1920249" y="6641433"/>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7" name="Freeform 17"/>
          <p:cNvSpPr/>
          <p:nvPr/>
        </p:nvSpPr>
        <p:spPr>
          <a:xfrm flipH="1">
            <a:off x="2517890" y="1862185"/>
            <a:ext cx="1467459" cy="1581362"/>
          </a:xfrm>
          <a:custGeom>
            <a:avLst/>
            <a:gdLst/>
            <a:ahLst/>
            <a:cxnLst/>
            <a:rect l="l" t="t" r="r" b="b"/>
            <a:pathLst>
              <a:path w="1467459" h="1581362">
                <a:moveTo>
                  <a:pt x="1467459" y="0"/>
                </a:moveTo>
                <a:lnTo>
                  <a:pt x="0" y="0"/>
                </a:lnTo>
                <a:lnTo>
                  <a:pt x="0" y="1581362"/>
                </a:lnTo>
                <a:lnTo>
                  <a:pt x="1467459" y="1581362"/>
                </a:lnTo>
                <a:lnTo>
                  <a:pt x="1467459"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8" name="Freeform 18"/>
          <p:cNvSpPr/>
          <p:nvPr/>
        </p:nvSpPr>
        <p:spPr>
          <a:xfrm>
            <a:off x="15513261" y="7045141"/>
            <a:ext cx="1140143" cy="1228640"/>
          </a:xfrm>
          <a:custGeom>
            <a:avLst/>
            <a:gdLst/>
            <a:ahLst/>
            <a:cxnLst/>
            <a:rect l="l" t="t" r="r" b="b"/>
            <a:pathLst>
              <a:path w="1140143" h="1228640">
                <a:moveTo>
                  <a:pt x="0" y="0"/>
                </a:moveTo>
                <a:lnTo>
                  <a:pt x="1140142" y="0"/>
                </a:lnTo>
                <a:lnTo>
                  <a:pt x="1140142" y="1228640"/>
                </a:lnTo>
                <a:lnTo>
                  <a:pt x="0" y="1228640"/>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9" name="Freeform 19"/>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04118" y="1896373"/>
            <a:ext cx="2528233" cy="2416659"/>
            <a:chOff x="0" y="0"/>
            <a:chExt cx="665872" cy="636486"/>
          </a:xfrm>
        </p:grpSpPr>
        <p:sp>
          <p:nvSpPr>
            <p:cNvPr id="5" name="Freeform 5"/>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6" name="TextBox 6"/>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dirty="0">
                  <a:solidFill>
                    <a:srgbClr val="FFFFFF"/>
                  </a:solidFill>
                  <a:latin typeface="Open Sans"/>
                  <a:ea typeface="Open Sans"/>
                  <a:cs typeface="Open Sans"/>
                  <a:sym typeface="Open Sans"/>
                </a:rPr>
                <a:t>04</a:t>
              </a:r>
            </a:p>
          </p:txBody>
        </p:sp>
      </p:grpSp>
      <p:sp>
        <p:nvSpPr>
          <p:cNvPr id="7" name="TextBox 7"/>
          <p:cNvSpPr txBox="1"/>
          <p:nvPr/>
        </p:nvSpPr>
        <p:spPr>
          <a:xfrm>
            <a:off x="1304118" y="4468767"/>
            <a:ext cx="8435223"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OBJECTIVES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8990135"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OBJECTIVE</a:t>
            </a:r>
          </a:p>
        </p:txBody>
      </p:sp>
      <p:sp>
        <p:nvSpPr>
          <p:cNvPr id="7" name="TextBox 7"/>
          <p:cNvSpPr txBox="1"/>
          <p:nvPr/>
        </p:nvSpPr>
        <p:spPr>
          <a:xfrm>
            <a:off x="1838739" y="2719921"/>
            <a:ext cx="14610522" cy="6153150"/>
          </a:xfrm>
          <a:prstGeom prst="rect">
            <a:avLst/>
          </a:prstGeom>
        </p:spPr>
        <p:txBody>
          <a:bodyPr lIns="0" tIns="0" rIns="0" bIns="0" rtlCol="0" anchor="t">
            <a:spAutoFit/>
          </a:bodyPr>
          <a:lstStyle/>
          <a:p>
            <a:pPr marL="647700" lvl="1" indent="-323850" algn="l">
              <a:lnSpc>
                <a:spcPts val="4050"/>
              </a:lnSpc>
              <a:buFont typeface="Arial"/>
              <a:buChar char="•"/>
            </a:pPr>
            <a:r>
              <a:rPr lang="en-US" sz="3000" b="1" spc="179">
                <a:solidFill>
                  <a:srgbClr val="FFFFFF"/>
                </a:solidFill>
                <a:latin typeface="Canva Sans Medium"/>
                <a:ea typeface="Canva Sans Medium"/>
                <a:cs typeface="Canva Sans Medium"/>
                <a:sym typeface="Canva Sans Medium"/>
              </a:rPr>
              <a:t>To implement a blockchain-based infrastructure for storing immutable voting records and enabling transparency in the voting process.</a:t>
            </a:r>
          </a:p>
          <a:p>
            <a:pPr algn="l">
              <a:lnSpc>
                <a:spcPts val="4050"/>
              </a:lnSpc>
            </a:pPr>
            <a:endParaRPr lang="en-US" sz="3000" b="1" spc="179">
              <a:solidFill>
                <a:srgbClr val="FFFFFF"/>
              </a:solidFill>
              <a:latin typeface="Canva Sans Medium"/>
              <a:ea typeface="Canva Sans Medium"/>
              <a:cs typeface="Canva Sans Medium"/>
              <a:sym typeface="Canva Sans Medium"/>
            </a:endParaRPr>
          </a:p>
          <a:p>
            <a:pPr marL="647700" lvl="1" indent="-323850" algn="l">
              <a:lnSpc>
                <a:spcPts val="4050"/>
              </a:lnSpc>
              <a:buFont typeface="Arial"/>
              <a:buChar char="•"/>
            </a:pPr>
            <a:r>
              <a:rPr lang="en-US" sz="3000" b="1" spc="179">
                <a:solidFill>
                  <a:srgbClr val="FFFFFF"/>
                </a:solidFill>
                <a:latin typeface="Canva Sans Medium"/>
                <a:ea typeface="Canva Sans Medium"/>
                <a:cs typeface="Canva Sans Medium"/>
                <a:sym typeface="Canva Sans Medium"/>
              </a:rPr>
              <a:t>To incorporate AI-powered identity verification using facial recognition to ensure that only eligible voters can participate.</a:t>
            </a:r>
          </a:p>
          <a:p>
            <a:pPr algn="l">
              <a:lnSpc>
                <a:spcPts val="4050"/>
              </a:lnSpc>
            </a:pPr>
            <a:endParaRPr lang="en-US" sz="3000" b="1" spc="179">
              <a:solidFill>
                <a:srgbClr val="FFFFFF"/>
              </a:solidFill>
              <a:latin typeface="Canva Sans Medium"/>
              <a:ea typeface="Canva Sans Medium"/>
              <a:cs typeface="Canva Sans Medium"/>
              <a:sym typeface="Canva Sans Medium"/>
            </a:endParaRPr>
          </a:p>
          <a:p>
            <a:pPr marL="647700" lvl="1" indent="-323850" algn="l">
              <a:lnSpc>
                <a:spcPts val="4050"/>
              </a:lnSpc>
              <a:buFont typeface="Arial"/>
              <a:buChar char="•"/>
            </a:pPr>
            <a:r>
              <a:rPr lang="en-US" sz="3000" b="1" spc="179">
                <a:solidFill>
                  <a:srgbClr val="FFFFFF"/>
                </a:solidFill>
                <a:latin typeface="Canva Sans Medium"/>
                <a:ea typeface="Canva Sans Medium"/>
                <a:cs typeface="Canva Sans Medium"/>
                <a:sym typeface="Canva Sans Medium"/>
              </a:rPr>
              <a:t>To create a User-Friendly and efficient platform for voters to register, log in, and cast their votes easily.</a:t>
            </a:r>
          </a:p>
          <a:p>
            <a:pPr algn="l">
              <a:lnSpc>
                <a:spcPts val="4050"/>
              </a:lnSpc>
            </a:pPr>
            <a:endParaRPr lang="en-US" sz="3000" b="1" spc="179">
              <a:solidFill>
                <a:srgbClr val="FFFFFF"/>
              </a:solidFill>
              <a:latin typeface="Canva Sans Medium"/>
              <a:ea typeface="Canva Sans Medium"/>
              <a:cs typeface="Canva Sans Medium"/>
              <a:sym typeface="Canva Sans Medium"/>
            </a:endParaRPr>
          </a:p>
          <a:p>
            <a:pPr marL="647700" lvl="1" indent="-323850" algn="l">
              <a:lnSpc>
                <a:spcPts val="4050"/>
              </a:lnSpc>
              <a:buFont typeface="Arial"/>
              <a:buChar char="•"/>
            </a:pPr>
            <a:r>
              <a:rPr lang="en-US" sz="3000" b="1" spc="179">
                <a:solidFill>
                  <a:srgbClr val="FFFFFF"/>
                </a:solidFill>
                <a:latin typeface="Canva Sans Medium"/>
                <a:ea typeface="Canva Sans Medium"/>
                <a:cs typeface="Canva Sans Medium"/>
                <a:sym typeface="Canva Sans Medium"/>
              </a:rPr>
              <a:t>To enable users to securely change their vote if necessary while maintaining the integrity of the voting system.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04118" y="1896373"/>
            <a:ext cx="2528233" cy="2416659"/>
            <a:chOff x="0" y="0"/>
            <a:chExt cx="665872" cy="636486"/>
          </a:xfrm>
        </p:grpSpPr>
        <p:sp>
          <p:nvSpPr>
            <p:cNvPr id="5" name="Freeform 5"/>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6" name="TextBox 6"/>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a:solidFill>
                    <a:srgbClr val="FFFFFF"/>
                  </a:solidFill>
                  <a:latin typeface="Open Sans"/>
                  <a:ea typeface="Open Sans"/>
                  <a:cs typeface="Open Sans"/>
                  <a:sym typeface="Open Sans"/>
                </a:rPr>
                <a:t>05</a:t>
              </a:r>
            </a:p>
          </p:txBody>
        </p:sp>
      </p:grpSp>
      <p:grpSp>
        <p:nvGrpSpPr>
          <p:cNvPr id="7" name="Group 7"/>
          <p:cNvGrpSpPr/>
          <p:nvPr/>
        </p:nvGrpSpPr>
        <p:grpSpPr>
          <a:xfrm>
            <a:off x="900638" y="7371632"/>
            <a:ext cx="274450" cy="274450"/>
            <a:chOff x="0" y="0"/>
            <a:chExt cx="812800" cy="812800"/>
          </a:xfrm>
        </p:grpSpPr>
        <p:sp>
          <p:nvSpPr>
            <p:cNvPr id="8" name="Freeform 8"/>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B4E7C"/>
            </a:solidFill>
          </p:spPr>
          <p:txBody>
            <a:bodyPr/>
            <a:lstStyle/>
            <a:p>
              <a:endParaRPr lang="en-US"/>
            </a:p>
          </p:txBody>
        </p:sp>
        <p:sp>
          <p:nvSpPr>
            <p:cNvPr id="9" name="TextBox 9"/>
            <p:cNvSpPr txBox="1"/>
            <p:nvPr/>
          </p:nvSpPr>
          <p:spPr>
            <a:xfrm>
              <a:off x="0" y="155575"/>
              <a:ext cx="711200" cy="454025"/>
            </a:xfrm>
            <a:prstGeom prst="rect">
              <a:avLst/>
            </a:prstGeom>
          </p:spPr>
          <p:txBody>
            <a:bodyPr lIns="50800" tIns="50800" rIns="50800" bIns="50800" rtlCol="0" anchor="ctr"/>
            <a:lstStyle/>
            <a:p>
              <a:pPr algn="ctr">
                <a:lnSpc>
                  <a:spcPts val="2800"/>
                </a:lnSpc>
              </a:pPr>
              <a:endParaRPr/>
            </a:p>
          </p:txBody>
        </p:sp>
      </p:grpSp>
      <p:sp>
        <p:nvSpPr>
          <p:cNvPr id="10" name="TextBox 10"/>
          <p:cNvSpPr txBox="1"/>
          <p:nvPr/>
        </p:nvSpPr>
        <p:spPr>
          <a:xfrm>
            <a:off x="729941" y="4781172"/>
            <a:ext cx="8435223"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SURVEY</a:t>
            </a:r>
          </a:p>
        </p:txBody>
      </p:sp>
      <p:sp>
        <p:nvSpPr>
          <p:cNvPr id="11" name="TextBox 11"/>
          <p:cNvSpPr txBox="1"/>
          <p:nvPr/>
        </p:nvSpPr>
        <p:spPr>
          <a:xfrm>
            <a:off x="900638" y="7328199"/>
            <a:ext cx="4217611" cy="323215"/>
          </a:xfrm>
          <a:prstGeom prst="rect">
            <a:avLst/>
          </a:prstGeom>
        </p:spPr>
        <p:txBody>
          <a:bodyPr lIns="0" tIns="0" rIns="0" bIns="0" rtlCol="0" anchor="t">
            <a:spAutoFit/>
          </a:bodyPr>
          <a:lstStyle/>
          <a:p>
            <a:pPr algn="ctr">
              <a:lnSpc>
                <a:spcPts val="2659"/>
              </a:lnSpc>
              <a:spcBef>
                <a:spcPct val="0"/>
              </a:spcBef>
            </a:pPr>
            <a:r>
              <a:rPr lang="en-US" sz="1899" b="1">
                <a:solidFill>
                  <a:srgbClr val="0B4E7C"/>
                </a:solidFill>
                <a:latin typeface="Open Sans Bold"/>
                <a:ea typeface="Open Sans Bold"/>
                <a:cs typeface="Open Sans Bold"/>
                <a:sym typeface="Open Sans Bold"/>
              </a:rPr>
              <a:t>Facial Recognition Survey</a:t>
            </a:r>
          </a:p>
        </p:txBody>
      </p:sp>
      <p:sp>
        <p:nvSpPr>
          <p:cNvPr id="12" name="TextBox 12"/>
          <p:cNvSpPr txBox="1"/>
          <p:nvPr/>
        </p:nvSpPr>
        <p:spPr>
          <a:xfrm>
            <a:off x="459429" y="7922366"/>
            <a:ext cx="4217611" cy="323215"/>
          </a:xfrm>
          <a:prstGeom prst="rect">
            <a:avLst/>
          </a:prstGeom>
        </p:spPr>
        <p:txBody>
          <a:bodyPr lIns="0" tIns="0" rIns="0" bIns="0" rtlCol="0" anchor="t">
            <a:spAutoFit/>
          </a:bodyPr>
          <a:lstStyle/>
          <a:p>
            <a:pPr marL="0" lvl="0" indent="0" algn="ctr">
              <a:lnSpc>
                <a:spcPts val="2659"/>
              </a:lnSpc>
              <a:spcBef>
                <a:spcPct val="0"/>
              </a:spcBef>
            </a:pPr>
            <a:r>
              <a:rPr lang="en-US" sz="1899" b="1">
                <a:solidFill>
                  <a:srgbClr val="0B4E7C"/>
                </a:solidFill>
                <a:latin typeface="Open Sans Bold"/>
                <a:ea typeface="Open Sans Bold"/>
                <a:cs typeface="Open Sans Bold"/>
                <a:sym typeface="Open Sans Bold"/>
              </a:rPr>
              <a:t>Blockchain</a:t>
            </a:r>
            <a:r>
              <a:rPr lang="en-US" sz="1899" b="1" u="none" strike="noStrike">
                <a:solidFill>
                  <a:srgbClr val="0B4E7C"/>
                </a:solidFill>
                <a:latin typeface="Open Sans Bold"/>
                <a:ea typeface="Open Sans Bold"/>
                <a:cs typeface="Open Sans Bold"/>
                <a:sym typeface="Open Sans Bold"/>
              </a:rPr>
              <a:t> Survey</a:t>
            </a:r>
          </a:p>
        </p:txBody>
      </p:sp>
      <p:grpSp>
        <p:nvGrpSpPr>
          <p:cNvPr id="13" name="Group 13"/>
          <p:cNvGrpSpPr/>
          <p:nvPr/>
        </p:nvGrpSpPr>
        <p:grpSpPr>
          <a:xfrm>
            <a:off x="900638" y="7937660"/>
            <a:ext cx="274450" cy="274450"/>
            <a:chOff x="0" y="0"/>
            <a:chExt cx="812800" cy="812800"/>
          </a:xfrm>
        </p:grpSpPr>
        <p:sp>
          <p:nvSpPr>
            <p:cNvPr id="14" name="Freeform 14"/>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B4E7C"/>
            </a:solidFill>
          </p:spPr>
          <p:txBody>
            <a:bodyPr/>
            <a:lstStyle/>
            <a:p>
              <a:endParaRPr lang="en-US"/>
            </a:p>
          </p:txBody>
        </p:sp>
        <p:sp>
          <p:nvSpPr>
            <p:cNvPr id="15" name="TextBox 15"/>
            <p:cNvSpPr txBox="1"/>
            <p:nvPr/>
          </p:nvSpPr>
          <p:spPr>
            <a:xfrm>
              <a:off x="0" y="155575"/>
              <a:ext cx="711200" cy="454025"/>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670080" y="0"/>
            <a:ext cx="21086682" cy="10287000"/>
            <a:chOff x="0" y="0"/>
            <a:chExt cx="5553694" cy="2709333"/>
          </a:xfrm>
        </p:grpSpPr>
        <p:sp>
          <p:nvSpPr>
            <p:cNvPr id="4" name="Freeform 4"/>
            <p:cNvSpPr/>
            <p:nvPr/>
          </p:nvSpPr>
          <p:spPr>
            <a:xfrm>
              <a:off x="0" y="0"/>
              <a:ext cx="5553694" cy="2709333"/>
            </a:xfrm>
            <a:custGeom>
              <a:avLst/>
              <a:gdLst/>
              <a:ahLst/>
              <a:cxnLst/>
              <a:rect l="l" t="t" r="r" b="b"/>
              <a:pathLst>
                <a:path w="5553694" h="2709333">
                  <a:moveTo>
                    <a:pt x="8077" y="0"/>
                  </a:moveTo>
                  <a:lnTo>
                    <a:pt x="5545617" y="0"/>
                  </a:lnTo>
                  <a:cubicBezTo>
                    <a:pt x="5550078" y="0"/>
                    <a:pt x="5553694" y="3616"/>
                    <a:pt x="5553694" y="8077"/>
                  </a:cubicBezTo>
                  <a:lnTo>
                    <a:pt x="5553694" y="2701256"/>
                  </a:lnTo>
                  <a:cubicBezTo>
                    <a:pt x="5553694" y="2705717"/>
                    <a:pt x="5550078" y="2709333"/>
                    <a:pt x="5545617" y="2709333"/>
                  </a:cubicBezTo>
                  <a:lnTo>
                    <a:pt x="8077" y="2709333"/>
                  </a:lnTo>
                  <a:cubicBezTo>
                    <a:pt x="3616" y="2709333"/>
                    <a:pt x="0" y="2705717"/>
                    <a:pt x="0" y="2701256"/>
                  </a:cubicBezTo>
                  <a:lnTo>
                    <a:pt x="0" y="8077"/>
                  </a:lnTo>
                  <a:cubicBezTo>
                    <a:pt x="0" y="3616"/>
                    <a:pt x="3616" y="0"/>
                    <a:pt x="8077" y="0"/>
                  </a:cubicBezTo>
                  <a:close/>
                </a:path>
              </a:pathLst>
            </a:custGeom>
            <a:solidFill>
              <a:srgbClr val="155C94"/>
            </a:solidFill>
          </p:spPr>
          <p:txBody>
            <a:bodyPr/>
            <a:lstStyle/>
            <a:p>
              <a:endParaRPr lang="en-US"/>
            </a:p>
          </p:txBody>
        </p:sp>
        <p:sp>
          <p:nvSpPr>
            <p:cNvPr id="5" name="TextBox 5"/>
            <p:cNvSpPr txBox="1"/>
            <p:nvPr/>
          </p:nvSpPr>
          <p:spPr>
            <a:xfrm>
              <a:off x="0" y="-38100"/>
              <a:ext cx="5553694" cy="2747433"/>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6" name="Table 6"/>
          <p:cNvGraphicFramePr>
            <a:graphicFrameLocks noGrp="1"/>
          </p:cNvGraphicFramePr>
          <p:nvPr/>
        </p:nvGraphicFramePr>
        <p:xfrm>
          <a:off x="396479" y="1923978"/>
          <a:ext cx="17495043" cy="5060613"/>
        </p:xfrm>
        <a:graphic>
          <a:graphicData uri="http://schemas.openxmlformats.org/drawingml/2006/table">
            <a:tbl>
              <a:tblPr/>
              <a:tblGrid>
                <a:gridCol w="3600228">
                  <a:extLst>
                    <a:ext uri="{9D8B030D-6E8A-4147-A177-3AD203B41FA5}">
                      <a16:colId xmlns:a16="http://schemas.microsoft.com/office/drawing/2014/main" val="20000"/>
                    </a:ext>
                  </a:extLst>
                </a:gridCol>
                <a:gridCol w="2790053">
                  <a:extLst>
                    <a:ext uri="{9D8B030D-6E8A-4147-A177-3AD203B41FA5}">
                      <a16:colId xmlns:a16="http://schemas.microsoft.com/office/drawing/2014/main" val="20001"/>
                    </a:ext>
                  </a:extLst>
                </a:gridCol>
                <a:gridCol w="3233637">
                  <a:extLst>
                    <a:ext uri="{9D8B030D-6E8A-4147-A177-3AD203B41FA5}">
                      <a16:colId xmlns:a16="http://schemas.microsoft.com/office/drawing/2014/main" val="20002"/>
                    </a:ext>
                  </a:extLst>
                </a:gridCol>
                <a:gridCol w="3344533">
                  <a:extLst>
                    <a:ext uri="{9D8B030D-6E8A-4147-A177-3AD203B41FA5}">
                      <a16:colId xmlns:a16="http://schemas.microsoft.com/office/drawing/2014/main" val="20003"/>
                    </a:ext>
                  </a:extLst>
                </a:gridCol>
                <a:gridCol w="1953878">
                  <a:extLst>
                    <a:ext uri="{9D8B030D-6E8A-4147-A177-3AD203B41FA5}">
                      <a16:colId xmlns:a16="http://schemas.microsoft.com/office/drawing/2014/main" val="20004"/>
                    </a:ext>
                  </a:extLst>
                </a:gridCol>
                <a:gridCol w="2572714">
                  <a:extLst>
                    <a:ext uri="{9D8B030D-6E8A-4147-A177-3AD203B41FA5}">
                      <a16:colId xmlns:a16="http://schemas.microsoft.com/office/drawing/2014/main" val="20005"/>
                    </a:ext>
                  </a:extLst>
                </a:gridCol>
              </a:tblGrid>
              <a:tr h="903095">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Paper</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Dataset</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Preprocessing </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Feature Extraction </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Models</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Results Achieved </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extLst>
                  <a:ext uri="{0D108BD9-81ED-4DB2-BD59-A6C34878D82A}">
                    <a16:rowId xmlns:a16="http://schemas.microsoft.com/office/drawing/2014/main" val="10000"/>
                  </a:ext>
                </a:extLst>
              </a:tr>
              <a:tr h="1910807">
                <a:tc>
                  <a:txBody>
                    <a:bodyPr/>
                    <a:lstStyle/>
                    <a:p>
                      <a:pPr marL="0" lvl="0" indent="0" algn="ctr">
                        <a:lnSpc>
                          <a:spcPts val="2659"/>
                        </a:lnSpc>
                        <a:spcBef>
                          <a:spcPct val="0"/>
                        </a:spcBef>
                        <a:defRPr/>
                      </a:pPr>
                      <a:r>
                        <a:rPr lang="en-US" sz="1899" b="1">
                          <a:solidFill>
                            <a:srgbClr val="FCFCFC"/>
                          </a:solidFill>
                          <a:latin typeface="Canva Sans Bold"/>
                          <a:ea typeface="Canva Sans Bold"/>
                          <a:cs typeface="Canva Sans Bold"/>
                          <a:sym typeface="Canva Sans Bold"/>
                          <a:hlinkClick r:id="rId3" action="ppaction://hlinksldjump"/>
                        </a:rPr>
                        <a:t>[1]</a:t>
                      </a:r>
                      <a:r>
                        <a:rPr lang="en-US" sz="1899" b="1" u="sng">
                          <a:solidFill>
                            <a:srgbClr val="FCFCFC"/>
                          </a:solidFill>
                          <a:latin typeface="Canva Sans Bold"/>
                          <a:ea typeface="Canva Sans Bold"/>
                          <a:cs typeface="Canva Sans Bold"/>
                          <a:sym typeface="Canva Sans Bold"/>
                          <a:hlinkClick r:id="rId3" action="ppaction://hlinksldjump"/>
                        </a:rPr>
                        <a:t> </a:t>
                      </a:r>
                      <a:r>
                        <a:rPr lang="en-US" sz="1899" b="1" strike="noStrike">
                          <a:solidFill>
                            <a:srgbClr val="FCFCFC"/>
                          </a:solidFill>
                          <a:latin typeface="Canva Sans Bold"/>
                          <a:ea typeface="Canva Sans Bold"/>
                          <a:cs typeface="Canva Sans Bold"/>
                          <a:sym typeface="Canva Sans Bold"/>
                        </a:rPr>
                        <a:t>Profile to Frontal Face Recognition in the Wild</a:t>
                      </a:r>
                      <a:endParaRPr lang="en-US" sz="1100"/>
                    </a:p>
                    <a:p>
                      <a:pPr marL="0" lvl="0" indent="0" algn="ctr">
                        <a:lnSpc>
                          <a:spcPts val="2659"/>
                        </a:lnSpc>
                        <a:spcBef>
                          <a:spcPct val="0"/>
                        </a:spcBef>
                      </a:pPr>
                      <a:r>
                        <a:rPr lang="en-US" sz="1899" b="1" strike="noStrike">
                          <a:solidFill>
                            <a:srgbClr val="FCFCFC"/>
                          </a:solidFill>
                          <a:latin typeface="Canva Sans Bold"/>
                          <a:ea typeface="Canva Sans Bold"/>
                          <a:cs typeface="Canva Sans Bold"/>
                          <a:sym typeface="Canva Sans Bold"/>
                        </a:rPr>
                        <a:t>Using Coupled Conditional GAN</a:t>
                      </a:r>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rowSpan="2">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VGGFace2</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Images cropped and normalized; pose-specific templates created</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ResNet-18 encoder with U-Net decoder</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Coupled Conditional GAN (cpGAN)</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Improved GAR at FAR of 0.01 to 93.8%</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extLst>
                  <a:ext uri="{0D108BD9-81ED-4DB2-BD59-A6C34878D82A}">
                    <a16:rowId xmlns:a16="http://schemas.microsoft.com/office/drawing/2014/main" val="10001"/>
                  </a:ext>
                </a:extLst>
              </a:tr>
              <a:tr h="2246711">
                <a:tc>
                  <a:txBody>
                    <a:bodyPr/>
                    <a:lstStyle/>
                    <a:p>
                      <a:pPr marL="0" lvl="0" indent="0" algn="ctr">
                        <a:lnSpc>
                          <a:spcPts val="2659"/>
                        </a:lnSpc>
                        <a:spcBef>
                          <a:spcPct val="0"/>
                        </a:spcBef>
                        <a:defRPr/>
                      </a:pPr>
                      <a:r>
                        <a:rPr lang="en-US" sz="1899" b="1">
                          <a:solidFill>
                            <a:srgbClr val="FCFCFC"/>
                          </a:solidFill>
                          <a:latin typeface="Canva Sans Bold"/>
                          <a:ea typeface="Canva Sans Bold"/>
                          <a:cs typeface="Canva Sans Bold"/>
                          <a:sym typeface="Canva Sans Bold"/>
                          <a:hlinkClick r:id="rId3" action="ppaction://hlinksldjump"/>
                        </a:rPr>
                        <a:t>[2] </a:t>
                      </a:r>
                      <a:r>
                        <a:rPr lang="en-US" sz="1899" b="1" u="none" strike="noStrike">
                          <a:solidFill>
                            <a:srgbClr val="FCFCFC"/>
                          </a:solidFill>
                          <a:latin typeface="Canva Sans Bold"/>
                          <a:ea typeface="Canva Sans Bold"/>
                          <a:cs typeface="Canva Sans Bold"/>
                          <a:sym typeface="Canva Sans Bold"/>
                        </a:rPr>
                        <a:t>VGGFace2: A Dataset for Recognizing Faces Across Pose and Age</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VGGFace2</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Image cropping, resizing, normalization, and face alignment</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ResNet-50 pre-trained on ImageNet for feature embeddings</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CNN-based models such as ResNet-50, SENet</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State-of-the-art performance on IJB-A, IJB-B, and IJB-C benchmarks</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extLst>
                  <a:ext uri="{0D108BD9-81ED-4DB2-BD59-A6C34878D82A}">
                    <a16:rowId xmlns:a16="http://schemas.microsoft.com/office/drawing/2014/main" val="10002"/>
                  </a:ext>
                </a:extLst>
              </a:tr>
            </a:tbl>
          </a:graphicData>
        </a:graphic>
      </p:graphicFrame>
      <p:sp>
        <p:nvSpPr>
          <p:cNvPr id="7" name="TextBox 7"/>
          <p:cNvSpPr txBox="1"/>
          <p:nvPr/>
        </p:nvSpPr>
        <p:spPr>
          <a:xfrm>
            <a:off x="4816197" y="369164"/>
            <a:ext cx="8655606" cy="920102"/>
          </a:xfrm>
          <a:prstGeom prst="rect">
            <a:avLst/>
          </a:prstGeom>
        </p:spPr>
        <p:txBody>
          <a:bodyPr lIns="0" tIns="0" rIns="0" bIns="0" rtlCol="0" anchor="t">
            <a:spAutoFit/>
          </a:bodyPr>
          <a:lstStyle/>
          <a:p>
            <a:pPr algn="ctr">
              <a:lnSpc>
                <a:spcPts val="7560"/>
              </a:lnSpc>
            </a:pPr>
            <a:r>
              <a:rPr lang="en-US" sz="5400" b="1">
                <a:solidFill>
                  <a:srgbClr val="FFFFFF"/>
                </a:solidFill>
                <a:latin typeface="Canva Sans Bold"/>
                <a:ea typeface="Canva Sans Bold"/>
                <a:cs typeface="Canva Sans Bold"/>
                <a:sym typeface="Canva Sans Bold"/>
              </a:rPr>
              <a:t>Facial Recognition Survey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670080" y="0"/>
            <a:ext cx="21086682" cy="10287000"/>
            <a:chOff x="0" y="0"/>
            <a:chExt cx="5553694" cy="2709333"/>
          </a:xfrm>
        </p:grpSpPr>
        <p:sp>
          <p:nvSpPr>
            <p:cNvPr id="4" name="Freeform 4"/>
            <p:cNvSpPr/>
            <p:nvPr/>
          </p:nvSpPr>
          <p:spPr>
            <a:xfrm>
              <a:off x="0" y="0"/>
              <a:ext cx="5553694" cy="2709333"/>
            </a:xfrm>
            <a:custGeom>
              <a:avLst/>
              <a:gdLst/>
              <a:ahLst/>
              <a:cxnLst/>
              <a:rect l="l" t="t" r="r" b="b"/>
              <a:pathLst>
                <a:path w="5553694" h="2709333">
                  <a:moveTo>
                    <a:pt x="8077" y="0"/>
                  </a:moveTo>
                  <a:lnTo>
                    <a:pt x="5545617" y="0"/>
                  </a:lnTo>
                  <a:cubicBezTo>
                    <a:pt x="5550078" y="0"/>
                    <a:pt x="5553694" y="3616"/>
                    <a:pt x="5553694" y="8077"/>
                  </a:cubicBezTo>
                  <a:lnTo>
                    <a:pt x="5553694" y="2701256"/>
                  </a:lnTo>
                  <a:cubicBezTo>
                    <a:pt x="5553694" y="2705717"/>
                    <a:pt x="5550078" y="2709333"/>
                    <a:pt x="5545617" y="2709333"/>
                  </a:cubicBezTo>
                  <a:lnTo>
                    <a:pt x="8077" y="2709333"/>
                  </a:lnTo>
                  <a:cubicBezTo>
                    <a:pt x="3616" y="2709333"/>
                    <a:pt x="0" y="2705717"/>
                    <a:pt x="0" y="2701256"/>
                  </a:cubicBezTo>
                  <a:lnTo>
                    <a:pt x="0" y="8077"/>
                  </a:lnTo>
                  <a:cubicBezTo>
                    <a:pt x="0" y="3616"/>
                    <a:pt x="3616" y="0"/>
                    <a:pt x="8077" y="0"/>
                  </a:cubicBezTo>
                  <a:close/>
                </a:path>
              </a:pathLst>
            </a:custGeom>
            <a:solidFill>
              <a:srgbClr val="155C94"/>
            </a:solidFill>
          </p:spPr>
          <p:txBody>
            <a:bodyPr/>
            <a:lstStyle/>
            <a:p>
              <a:endParaRPr lang="en-US"/>
            </a:p>
          </p:txBody>
        </p:sp>
        <p:sp>
          <p:nvSpPr>
            <p:cNvPr id="5" name="TextBox 5"/>
            <p:cNvSpPr txBox="1"/>
            <p:nvPr/>
          </p:nvSpPr>
          <p:spPr>
            <a:xfrm>
              <a:off x="0" y="-38100"/>
              <a:ext cx="5553694" cy="2747433"/>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6" name="Table 6"/>
          <p:cNvGraphicFramePr>
            <a:graphicFrameLocks noGrp="1"/>
          </p:cNvGraphicFramePr>
          <p:nvPr/>
        </p:nvGraphicFramePr>
        <p:xfrm>
          <a:off x="351849" y="443670"/>
          <a:ext cx="17584303" cy="9399661"/>
        </p:xfrm>
        <a:graphic>
          <a:graphicData uri="http://schemas.openxmlformats.org/drawingml/2006/table">
            <a:tbl>
              <a:tblPr/>
              <a:tblGrid>
                <a:gridCol w="3984849">
                  <a:extLst>
                    <a:ext uri="{9D8B030D-6E8A-4147-A177-3AD203B41FA5}">
                      <a16:colId xmlns:a16="http://schemas.microsoft.com/office/drawing/2014/main" val="20000"/>
                    </a:ext>
                  </a:extLst>
                </a:gridCol>
                <a:gridCol w="2719891">
                  <a:extLst>
                    <a:ext uri="{9D8B030D-6E8A-4147-A177-3AD203B41FA5}">
                      <a16:colId xmlns:a16="http://schemas.microsoft.com/office/drawing/2014/main" val="20001"/>
                    </a:ext>
                  </a:extLst>
                </a:gridCol>
                <a:gridCol w="2719891">
                  <a:extLst>
                    <a:ext uri="{9D8B030D-6E8A-4147-A177-3AD203B41FA5}">
                      <a16:colId xmlns:a16="http://schemas.microsoft.com/office/drawing/2014/main" val="20002"/>
                    </a:ext>
                  </a:extLst>
                </a:gridCol>
                <a:gridCol w="2719891">
                  <a:extLst>
                    <a:ext uri="{9D8B030D-6E8A-4147-A177-3AD203B41FA5}">
                      <a16:colId xmlns:a16="http://schemas.microsoft.com/office/drawing/2014/main" val="20003"/>
                    </a:ext>
                  </a:extLst>
                </a:gridCol>
                <a:gridCol w="2438789">
                  <a:extLst>
                    <a:ext uri="{9D8B030D-6E8A-4147-A177-3AD203B41FA5}">
                      <a16:colId xmlns:a16="http://schemas.microsoft.com/office/drawing/2014/main" val="20004"/>
                    </a:ext>
                  </a:extLst>
                </a:gridCol>
                <a:gridCol w="3000992">
                  <a:extLst>
                    <a:ext uri="{9D8B030D-6E8A-4147-A177-3AD203B41FA5}">
                      <a16:colId xmlns:a16="http://schemas.microsoft.com/office/drawing/2014/main" val="20005"/>
                    </a:ext>
                  </a:extLst>
                </a:gridCol>
              </a:tblGrid>
              <a:tr h="1286737">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Paper</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Dataset</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Preprocessing </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Feature Extraction </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Models</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Results Achieved </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extLst>
                  <a:ext uri="{0D108BD9-81ED-4DB2-BD59-A6C34878D82A}">
                    <a16:rowId xmlns:a16="http://schemas.microsoft.com/office/drawing/2014/main" val="10000"/>
                  </a:ext>
                </a:extLst>
              </a:tr>
              <a:tr h="3596926">
                <a:tc>
                  <a:txBody>
                    <a:bodyPr/>
                    <a:lstStyle/>
                    <a:p>
                      <a:pPr marL="0" lvl="0" indent="0" algn="ctr">
                        <a:lnSpc>
                          <a:spcPts val="2659"/>
                        </a:lnSpc>
                        <a:spcBef>
                          <a:spcPct val="0"/>
                        </a:spcBef>
                        <a:defRPr/>
                      </a:pPr>
                      <a:r>
                        <a:rPr lang="en-US" sz="1899" b="1">
                          <a:solidFill>
                            <a:srgbClr val="FCFCFC"/>
                          </a:solidFill>
                          <a:latin typeface="Canva Sans Bold"/>
                          <a:ea typeface="Canva Sans Bold"/>
                          <a:cs typeface="Canva Sans Bold"/>
                          <a:sym typeface="Canva Sans Bold"/>
                          <a:hlinkClick r:id="rId3" action="ppaction://hlinksldjump"/>
                        </a:rPr>
                        <a:t>[3]</a:t>
                      </a:r>
                      <a:r>
                        <a:rPr lang="en-US" sz="1899" b="1">
                          <a:solidFill>
                            <a:srgbClr val="FCFCFC"/>
                          </a:solidFill>
                          <a:latin typeface="Canva Sans Bold"/>
                          <a:ea typeface="Canva Sans Bold"/>
                          <a:cs typeface="Canva Sans Bold"/>
                          <a:sym typeface="Canva Sans Bold"/>
                        </a:rPr>
                        <a:t> </a:t>
                      </a:r>
                      <a:r>
                        <a:rPr lang="en-US" sz="1899" b="1" strike="noStrike">
                          <a:solidFill>
                            <a:srgbClr val="FCFCFC"/>
                          </a:solidFill>
                          <a:latin typeface="Canva Sans Bold"/>
                          <a:ea typeface="Canva Sans Bold"/>
                          <a:cs typeface="Canva Sans Bold"/>
                          <a:sym typeface="Canva Sans Bold"/>
                        </a:rPr>
                        <a:t>Learning Face Representation from Scratch by Dong Yi et al.</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rowSpan="2">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CASIA-WebFace</a:t>
                      </a:r>
                      <a:endParaRPr lang="en-US" sz="1100"/>
                    </a:p>
                    <a:p>
                      <a:pPr marL="0" lvl="0" indent="0" algn="ctr">
                        <a:lnSpc>
                          <a:spcPts val="2659"/>
                        </a:lnSpc>
                        <a:spcBef>
                          <a:spcPct val="0"/>
                        </a:spcBef>
                      </a:pPr>
                      <a:endParaRPr lang="en-US" sz="1100"/>
                    </a:p>
                    <a:p>
                      <a:pPr marL="0" lvl="0" indent="0" algn="ctr">
                        <a:lnSpc>
                          <a:spcPts val="2659"/>
                        </a:lnSpc>
                        <a:spcBef>
                          <a:spcPct val="0"/>
                        </a:spcBef>
                      </a:pP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Face alignment, normalization, and cropping</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Deep feature extraction using CNNs</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CNN </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97.3% accuracy on LFW benchmark</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extLst>
                  <a:ext uri="{0D108BD9-81ED-4DB2-BD59-A6C34878D82A}">
                    <a16:rowId xmlns:a16="http://schemas.microsoft.com/office/drawing/2014/main" val="10001"/>
                  </a:ext>
                </a:extLst>
              </a:tr>
              <a:tr h="2257999">
                <a:tc>
                  <a:txBody>
                    <a:bodyPr/>
                    <a:lstStyle/>
                    <a:p>
                      <a:pPr marL="0" lvl="0" indent="0" algn="ctr">
                        <a:lnSpc>
                          <a:spcPts val="2659"/>
                        </a:lnSpc>
                        <a:spcBef>
                          <a:spcPct val="0"/>
                        </a:spcBef>
                        <a:defRPr/>
                      </a:pPr>
                      <a:r>
                        <a:rPr lang="en-US" sz="1899" b="1">
                          <a:solidFill>
                            <a:srgbClr val="FCFCFC"/>
                          </a:solidFill>
                          <a:latin typeface="Canva Sans Bold"/>
                          <a:ea typeface="Canva Sans Bold"/>
                          <a:cs typeface="Canva Sans Bold"/>
                          <a:sym typeface="Canva Sans Bold"/>
                          <a:hlinkClick r:id="rId3" action="ppaction://hlinksldjump"/>
                        </a:rPr>
                        <a:t>[4]</a:t>
                      </a:r>
                      <a:r>
                        <a:rPr lang="en-US" sz="1899" b="1">
                          <a:solidFill>
                            <a:srgbClr val="FCFCFC"/>
                          </a:solidFill>
                          <a:latin typeface="Canva Sans Bold"/>
                          <a:ea typeface="Canva Sans Bold"/>
                          <a:cs typeface="Canva Sans Bold"/>
                          <a:sym typeface="Canva Sans Bold"/>
                        </a:rPr>
                        <a:t> </a:t>
                      </a:r>
                      <a:r>
                        <a:rPr lang="en-US" sz="1899" b="1" u="none" strike="noStrike">
                          <a:solidFill>
                            <a:srgbClr val="FCFCFC"/>
                          </a:solidFill>
                          <a:latin typeface="Canva Sans Bold"/>
                          <a:ea typeface="Canva Sans Bold"/>
                          <a:cs typeface="Canva Sans Bold"/>
                          <a:sym typeface="Canva Sans Bold"/>
                        </a:rPr>
                        <a:t>Learning Robust Deep Face Representation by Xiang Wu</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CASIA-WebFace</a:t>
                      </a:r>
                      <a:endParaRPr lang="en-US" sz="1100"/>
                    </a:p>
                    <a:p>
                      <a:pPr marL="0" lvl="0" indent="0" algn="ctr">
                        <a:lnSpc>
                          <a:spcPts val="2659"/>
                        </a:lnSpc>
                        <a:spcBef>
                          <a:spcPct val="0"/>
                        </a:spcBef>
                      </a:pPr>
                      <a:endParaRPr lang="en-US" sz="1100"/>
                    </a:p>
                    <a:p>
                      <a:pPr marL="0" lvl="0" indent="0" algn="ctr">
                        <a:lnSpc>
                          <a:spcPts val="2659"/>
                        </a:lnSpc>
                        <a:spcBef>
                          <a:spcPct val="0"/>
                        </a:spcBef>
                      </a:pP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Face alignment, normalization</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Feature embeddings using CNN</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CNN-based model with robust representation learning</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98.4% accuracy on LFW benchmark</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extLst>
                  <a:ext uri="{0D108BD9-81ED-4DB2-BD59-A6C34878D82A}">
                    <a16:rowId xmlns:a16="http://schemas.microsoft.com/office/drawing/2014/main" val="10002"/>
                  </a:ext>
                </a:extLst>
              </a:tr>
              <a:tr h="2257999">
                <a:tc>
                  <a:txBody>
                    <a:bodyPr/>
                    <a:lstStyle/>
                    <a:p>
                      <a:pPr marL="0" lvl="0" indent="0" algn="ctr">
                        <a:lnSpc>
                          <a:spcPts val="2659"/>
                        </a:lnSpc>
                        <a:spcBef>
                          <a:spcPct val="0"/>
                        </a:spcBef>
                        <a:defRPr/>
                      </a:pPr>
                      <a:r>
                        <a:rPr lang="en-US" sz="1899" b="1">
                          <a:solidFill>
                            <a:srgbClr val="FCFCFC"/>
                          </a:solidFill>
                          <a:latin typeface="Canva Sans Bold"/>
                          <a:ea typeface="Canva Sans Bold"/>
                          <a:cs typeface="Canva Sans Bold"/>
                          <a:sym typeface="Canva Sans Bold"/>
                          <a:hlinkClick r:id="rId3" action="ppaction://hlinksldjump"/>
                        </a:rPr>
                        <a:t>[5]</a:t>
                      </a:r>
                      <a:r>
                        <a:rPr lang="en-US" sz="1899" b="1">
                          <a:solidFill>
                            <a:srgbClr val="FCFCFC"/>
                          </a:solidFill>
                          <a:latin typeface="Canva Sans Bold"/>
                          <a:ea typeface="Canva Sans Bold"/>
                          <a:cs typeface="Canva Sans Bold"/>
                          <a:sym typeface="Canva Sans Bold"/>
                        </a:rPr>
                        <a:t> </a:t>
                      </a:r>
                      <a:r>
                        <a:rPr lang="en-US" sz="1899" b="1" u="none" strike="noStrike">
                          <a:solidFill>
                            <a:srgbClr val="FCFCFC"/>
                          </a:solidFill>
                          <a:latin typeface="Canva Sans Bold"/>
                          <a:ea typeface="Canva Sans Bold"/>
                          <a:cs typeface="Canva Sans Bold"/>
                          <a:sym typeface="Canva Sans Bold"/>
                        </a:rPr>
                        <a:t>Voting System Using Blockchain (Face Recognition) – IRJET</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Custom voter face dataset</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Image resizing, normalization, and face alignment</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Facial embeddings using CNN (e.g., FaceNet)</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Convolutional Neural Networks (CNN)</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High authentication accuracy</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670080" y="0"/>
            <a:ext cx="21086682" cy="10287000"/>
            <a:chOff x="0" y="0"/>
            <a:chExt cx="5553694" cy="2709333"/>
          </a:xfrm>
        </p:grpSpPr>
        <p:sp>
          <p:nvSpPr>
            <p:cNvPr id="4" name="Freeform 4"/>
            <p:cNvSpPr/>
            <p:nvPr/>
          </p:nvSpPr>
          <p:spPr>
            <a:xfrm>
              <a:off x="0" y="0"/>
              <a:ext cx="5553694" cy="2709333"/>
            </a:xfrm>
            <a:custGeom>
              <a:avLst/>
              <a:gdLst/>
              <a:ahLst/>
              <a:cxnLst/>
              <a:rect l="l" t="t" r="r" b="b"/>
              <a:pathLst>
                <a:path w="5553694" h="2709333">
                  <a:moveTo>
                    <a:pt x="8077" y="0"/>
                  </a:moveTo>
                  <a:lnTo>
                    <a:pt x="5545617" y="0"/>
                  </a:lnTo>
                  <a:cubicBezTo>
                    <a:pt x="5550078" y="0"/>
                    <a:pt x="5553694" y="3616"/>
                    <a:pt x="5553694" y="8077"/>
                  </a:cubicBezTo>
                  <a:lnTo>
                    <a:pt x="5553694" y="2701256"/>
                  </a:lnTo>
                  <a:cubicBezTo>
                    <a:pt x="5553694" y="2705717"/>
                    <a:pt x="5550078" y="2709333"/>
                    <a:pt x="5545617" y="2709333"/>
                  </a:cubicBezTo>
                  <a:lnTo>
                    <a:pt x="8077" y="2709333"/>
                  </a:lnTo>
                  <a:cubicBezTo>
                    <a:pt x="3616" y="2709333"/>
                    <a:pt x="0" y="2705717"/>
                    <a:pt x="0" y="2701256"/>
                  </a:cubicBezTo>
                  <a:lnTo>
                    <a:pt x="0" y="8077"/>
                  </a:lnTo>
                  <a:cubicBezTo>
                    <a:pt x="0" y="3616"/>
                    <a:pt x="3616" y="0"/>
                    <a:pt x="8077" y="0"/>
                  </a:cubicBezTo>
                  <a:close/>
                </a:path>
              </a:pathLst>
            </a:custGeom>
            <a:solidFill>
              <a:srgbClr val="155C94"/>
            </a:solidFill>
          </p:spPr>
          <p:txBody>
            <a:bodyPr/>
            <a:lstStyle/>
            <a:p>
              <a:endParaRPr lang="en-US"/>
            </a:p>
          </p:txBody>
        </p:sp>
        <p:sp>
          <p:nvSpPr>
            <p:cNvPr id="5" name="TextBox 5"/>
            <p:cNvSpPr txBox="1"/>
            <p:nvPr/>
          </p:nvSpPr>
          <p:spPr>
            <a:xfrm>
              <a:off x="0" y="-38100"/>
              <a:ext cx="5553694" cy="2747433"/>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6" name="Table 6"/>
          <p:cNvGraphicFramePr>
            <a:graphicFrameLocks noGrp="1"/>
          </p:cNvGraphicFramePr>
          <p:nvPr/>
        </p:nvGraphicFramePr>
        <p:xfrm>
          <a:off x="396479" y="1780104"/>
          <a:ext cx="17495040" cy="8195704"/>
        </p:xfrm>
        <a:graphic>
          <a:graphicData uri="http://schemas.openxmlformats.org/drawingml/2006/table">
            <a:tbl>
              <a:tblPr/>
              <a:tblGrid>
                <a:gridCol w="2915840">
                  <a:extLst>
                    <a:ext uri="{9D8B030D-6E8A-4147-A177-3AD203B41FA5}">
                      <a16:colId xmlns:a16="http://schemas.microsoft.com/office/drawing/2014/main" val="20000"/>
                    </a:ext>
                  </a:extLst>
                </a:gridCol>
                <a:gridCol w="2915840">
                  <a:extLst>
                    <a:ext uri="{9D8B030D-6E8A-4147-A177-3AD203B41FA5}">
                      <a16:colId xmlns:a16="http://schemas.microsoft.com/office/drawing/2014/main" val="20001"/>
                    </a:ext>
                  </a:extLst>
                </a:gridCol>
                <a:gridCol w="2915840">
                  <a:extLst>
                    <a:ext uri="{9D8B030D-6E8A-4147-A177-3AD203B41FA5}">
                      <a16:colId xmlns:a16="http://schemas.microsoft.com/office/drawing/2014/main" val="20002"/>
                    </a:ext>
                  </a:extLst>
                </a:gridCol>
                <a:gridCol w="2915840">
                  <a:extLst>
                    <a:ext uri="{9D8B030D-6E8A-4147-A177-3AD203B41FA5}">
                      <a16:colId xmlns:a16="http://schemas.microsoft.com/office/drawing/2014/main" val="20003"/>
                    </a:ext>
                  </a:extLst>
                </a:gridCol>
                <a:gridCol w="2915840">
                  <a:extLst>
                    <a:ext uri="{9D8B030D-6E8A-4147-A177-3AD203B41FA5}">
                      <a16:colId xmlns:a16="http://schemas.microsoft.com/office/drawing/2014/main" val="20004"/>
                    </a:ext>
                  </a:extLst>
                </a:gridCol>
                <a:gridCol w="2915840">
                  <a:extLst>
                    <a:ext uri="{9D8B030D-6E8A-4147-A177-3AD203B41FA5}">
                      <a16:colId xmlns:a16="http://schemas.microsoft.com/office/drawing/2014/main" val="20005"/>
                    </a:ext>
                  </a:extLst>
                </a:gridCol>
              </a:tblGrid>
              <a:tr h="909101">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Paper</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Publication Year</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Blockchain</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Smart Contract Language</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Blockchain Layer</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Limitations</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extLst>
                  <a:ext uri="{0D108BD9-81ED-4DB2-BD59-A6C34878D82A}">
                    <a16:rowId xmlns:a16="http://schemas.microsoft.com/office/drawing/2014/main" val="10000"/>
                  </a:ext>
                </a:extLst>
              </a:tr>
              <a:tr h="1578965">
                <a:tc>
                  <a:txBody>
                    <a:bodyPr/>
                    <a:lstStyle/>
                    <a:p>
                      <a:pPr marL="0" lvl="0" indent="0" algn="ctr">
                        <a:lnSpc>
                          <a:spcPts val="2659"/>
                        </a:lnSpc>
                        <a:spcBef>
                          <a:spcPct val="0"/>
                        </a:spcBef>
                        <a:defRPr/>
                      </a:pPr>
                      <a:r>
                        <a:rPr lang="en-US" sz="1899" b="1" u="sng">
                          <a:solidFill>
                            <a:srgbClr val="FCFCFC"/>
                          </a:solidFill>
                          <a:latin typeface="Canva Sans Bold"/>
                          <a:ea typeface="Canva Sans Bold"/>
                          <a:cs typeface="Canva Sans Bold"/>
                          <a:sym typeface="Canva Sans Bold"/>
                          <a:hlinkClick r:id="rId3" action="ppaction://hlinksldjump"/>
                        </a:rPr>
                        <a:t>[6]</a:t>
                      </a:r>
                      <a:r>
                        <a:rPr lang="en-US" sz="1899" b="1">
                          <a:solidFill>
                            <a:srgbClr val="FCFCFC"/>
                          </a:solidFill>
                          <a:latin typeface="Canva Sans Bold"/>
                          <a:ea typeface="Canva Sans Bold"/>
                          <a:cs typeface="Canva Sans Bold"/>
                          <a:sym typeface="Canva Sans Bold"/>
                        </a:rPr>
                        <a:t> E-Voting using Blockchain: Moving Away from the Ballot Paper</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2023</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rowSpan="5">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Ethereum</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rowSpan="5">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Solidity</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rowSpan="5">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Layer 1</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rowSpan="5">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High computational cost,</a:t>
                      </a:r>
                      <a:endParaRPr lang="en-US" sz="1100"/>
                    </a:p>
                    <a:p>
                      <a:pPr marL="0" lvl="0" indent="0" algn="ctr">
                        <a:lnSpc>
                          <a:spcPts val="2659"/>
                        </a:lnSpc>
                        <a:spcBef>
                          <a:spcPct val="0"/>
                        </a:spcBef>
                      </a:pPr>
                      <a:r>
                        <a:rPr lang="en-US" sz="1899" b="1" u="none" strike="noStrike">
                          <a:solidFill>
                            <a:srgbClr val="FCFCFC"/>
                          </a:solidFill>
                          <a:latin typeface="Canva Sans Bold"/>
                          <a:ea typeface="Canva Sans Bold"/>
                          <a:cs typeface="Canva Sans Bold"/>
                          <a:sym typeface="Canva Sans Bold"/>
                        </a:rPr>
                        <a:t> scalability concerns</a:t>
                      </a:r>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extLst>
                  <a:ext uri="{0D108BD9-81ED-4DB2-BD59-A6C34878D82A}">
                    <a16:rowId xmlns:a16="http://schemas.microsoft.com/office/drawing/2014/main" val="10001"/>
                  </a:ext>
                </a:extLst>
              </a:tr>
              <a:tr h="1578965">
                <a:tc>
                  <a:txBody>
                    <a:bodyPr/>
                    <a:lstStyle/>
                    <a:p>
                      <a:pPr marL="0" lvl="0" indent="0" algn="ctr">
                        <a:lnSpc>
                          <a:spcPts val="2659"/>
                        </a:lnSpc>
                        <a:spcBef>
                          <a:spcPct val="0"/>
                        </a:spcBef>
                        <a:defRPr/>
                      </a:pPr>
                      <a:r>
                        <a:rPr lang="en-US" sz="1899" b="1">
                          <a:solidFill>
                            <a:srgbClr val="FCFCFC"/>
                          </a:solidFill>
                          <a:latin typeface="Canva Sans Bold"/>
                          <a:ea typeface="Canva Sans Bold"/>
                          <a:cs typeface="Canva Sans Bold"/>
                          <a:sym typeface="Canva Sans Bold"/>
                          <a:hlinkClick r:id="rId3" action="ppaction://hlinksldjump"/>
                        </a:rPr>
                        <a:t>[7]</a:t>
                      </a:r>
                      <a:r>
                        <a:rPr lang="en-US" sz="1899" b="1">
                          <a:solidFill>
                            <a:srgbClr val="FCFCFC"/>
                          </a:solidFill>
                          <a:latin typeface="Canva Sans Bold"/>
                          <a:ea typeface="Canva Sans Bold"/>
                          <a:cs typeface="Canva Sans Bold"/>
                          <a:sym typeface="Canva Sans Bold"/>
                        </a:rPr>
                        <a:t> Blockchain-Based Electronic Voting: A Secure and Transparent Solution</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2023</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Ethereum</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Solidity</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Layer 1</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High computational cost,</a:t>
                      </a:r>
                      <a:endParaRPr lang="en-US" sz="1100"/>
                    </a:p>
                    <a:p>
                      <a:pPr marL="0" lvl="0" indent="0" algn="ctr">
                        <a:lnSpc>
                          <a:spcPts val="2659"/>
                        </a:lnSpc>
                        <a:spcBef>
                          <a:spcPct val="0"/>
                        </a:spcBef>
                      </a:pPr>
                      <a:r>
                        <a:rPr lang="en-US" sz="1899" b="1" u="none" strike="noStrike">
                          <a:solidFill>
                            <a:srgbClr val="FCFCFC"/>
                          </a:solidFill>
                          <a:latin typeface="Canva Sans Bold"/>
                          <a:ea typeface="Canva Sans Bold"/>
                          <a:cs typeface="Canva Sans Bold"/>
                          <a:sym typeface="Canva Sans Bold"/>
                        </a:rPr>
                        <a:t> scalability concerns</a:t>
                      </a:r>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extLst>
                  <a:ext uri="{0D108BD9-81ED-4DB2-BD59-A6C34878D82A}">
                    <a16:rowId xmlns:a16="http://schemas.microsoft.com/office/drawing/2014/main" val="10002"/>
                  </a:ext>
                </a:extLst>
              </a:tr>
              <a:tr h="1442320">
                <a:tc>
                  <a:txBody>
                    <a:bodyPr/>
                    <a:lstStyle/>
                    <a:p>
                      <a:pPr marL="0" lvl="0" indent="0" algn="ctr">
                        <a:lnSpc>
                          <a:spcPts val="2659"/>
                        </a:lnSpc>
                        <a:spcBef>
                          <a:spcPct val="0"/>
                        </a:spcBef>
                        <a:defRPr/>
                      </a:pPr>
                      <a:r>
                        <a:rPr lang="en-US" sz="1899" b="1">
                          <a:solidFill>
                            <a:srgbClr val="FCFCFC"/>
                          </a:solidFill>
                          <a:latin typeface="Canva Sans Bold"/>
                          <a:ea typeface="Canva Sans Bold"/>
                          <a:cs typeface="Canva Sans Bold"/>
                          <a:sym typeface="Canva Sans Bold"/>
                          <a:hlinkClick r:id="rId3" action="ppaction://hlinksldjump"/>
                        </a:rPr>
                        <a:t>[8] </a:t>
                      </a:r>
                      <a:r>
                        <a:rPr lang="en-US" sz="1899" b="1">
                          <a:solidFill>
                            <a:srgbClr val="FCFCFC"/>
                          </a:solidFill>
                          <a:latin typeface="Canva Sans Bold"/>
                          <a:ea typeface="Canva Sans Bold"/>
                          <a:cs typeface="Canva Sans Bold"/>
                          <a:sym typeface="Canva Sans Bold"/>
                        </a:rPr>
                        <a:t>Blockchain-Based E-Voting System with Face Recognition</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2023</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Ethereum</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Solidity</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Layer 1</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High computational cost,</a:t>
                      </a:r>
                      <a:endParaRPr lang="en-US" sz="1100"/>
                    </a:p>
                    <a:p>
                      <a:pPr marL="0" lvl="0" indent="0" algn="ctr">
                        <a:lnSpc>
                          <a:spcPts val="2659"/>
                        </a:lnSpc>
                        <a:spcBef>
                          <a:spcPct val="0"/>
                        </a:spcBef>
                      </a:pPr>
                      <a:r>
                        <a:rPr lang="en-US" sz="1899" b="1" u="none" strike="noStrike">
                          <a:solidFill>
                            <a:srgbClr val="FCFCFC"/>
                          </a:solidFill>
                          <a:latin typeface="Canva Sans Bold"/>
                          <a:ea typeface="Canva Sans Bold"/>
                          <a:cs typeface="Canva Sans Bold"/>
                          <a:sym typeface="Canva Sans Bold"/>
                        </a:rPr>
                        <a:t> scalability concerns</a:t>
                      </a:r>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extLst>
                  <a:ext uri="{0D108BD9-81ED-4DB2-BD59-A6C34878D82A}">
                    <a16:rowId xmlns:a16="http://schemas.microsoft.com/office/drawing/2014/main" val="10003"/>
                  </a:ext>
                </a:extLst>
              </a:tr>
              <a:tr h="1442320">
                <a:tc>
                  <a:txBody>
                    <a:bodyPr/>
                    <a:lstStyle/>
                    <a:p>
                      <a:pPr marL="0" lvl="0" indent="0" algn="ctr">
                        <a:lnSpc>
                          <a:spcPts val="2659"/>
                        </a:lnSpc>
                        <a:spcBef>
                          <a:spcPct val="0"/>
                        </a:spcBef>
                        <a:defRPr/>
                      </a:pPr>
                      <a:r>
                        <a:rPr lang="en-US" sz="1899" b="1" u="sng">
                          <a:solidFill>
                            <a:srgbClr val="FCFCFC"/>
                          </a:solidFill>
                          <a:latin typeface="Canva Sans Bold"/>
                          <a:ea typeface="Canva Sans Bold"/>
                          <a:cs typeface="Canva Sans Bold"/>
                          <a:sym typeface="Canva Sans Bold"/>
                          <a:hlinkClick r:id="rId3" action="ppaction://hlinksldjump"/>
                        </a:rPr>
                        <a:t>[9]</a:t>
                      </a:r>
                      <a:r>
                        <a:rPr lang="en-US" sz="1899" b="1">
                          <a:solidFill>
                            <a:srgbClr val="FCFCFC"/>
                          </a:solidFill>
                          <a:latin typeface="Canva Sans Bold"/>
                          <a:ea typeface="Canva Sans Bold"/>
                          <a:cs typeface="Canva Sans Bold"/>
                          <a:sym typeface="Canva Sans Bold"/>
                        </a:rPr>
                        <a:t> A Blockchain-based Electronic Voting System: EtherVote</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2023</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Ethereum</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Solidity</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Layer 1</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High computational cost,</a:t>
                      </a:r>
                      <a:endParaRPr lang="en-US" sz="1100"/>
                    </a:p>
                    <a:p>
                      <a:pPr marL="0" lvl="0" indent="0" algn="ctr">
                        <a:lnSpc>
                          <a:spcPts val="2659"/>
                        </a:lnSpc>
                        <a:spcBef>
                          <a:spcPct val="0"/>
                        </a:spcBef>
                      </a:pPr>
                      <a:r>
                        <a:rPr lang="en-US" sz="1899" b="1" u="none" strike="noStrike">
                          <a:solidFill>
                            <a:srgbClr val="FCFCFC"/>
                          </a:solidFill>
                          <a:latin typeface="Canva Sans Bold"/>
                          <a:ea typeface="Canva Sans Bold"/>
                          <a:cs typeface="Canva Sans Bold"/>
                          <a:sym typeface="Canva Sans Bold"/>
                        </a:rPr>
                        <a:t> scalability concerns</a:t>
                      </a:r>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extLst>
                  <a:ext uri="{0D108BD9-81ED-4DB2-BD59-A6C34878D82A}">
                    <a16:rowId xmlns:a16="http://schemas.microsoft.com/office/drawing/2014/main" val="10004"/>
                  </a:ext>
                </a:extLst>
              </a:tr>
              <a:tr h="1244033">
                <a:tc>
                  <a:txBody>
                    <a:bodyPr/>
                    <a:lstStyle/>
                    <a:p>
                      <a:pPr marL="0" lvl="0" indent="0" algn="ctr">
                        <a:lnSpc>
                          <a:spcPts val="2659"/>
                        </a:lnSpc>
                        <a:spcBef>
                          <a:spcPct val="0"/>
                        </a:spcBef>
                        <a:defRPr/>
                      </a:pPr>
                      <a:r>
                        <a:rPr lang="en-US" sz="1899" b="1" u="sng">
                          <a:solidFill>
                            <a:srgbClr val="FCFCFC"/>
                          </a:solidFill>
                          <a:latin typeface="Canva Sans Bold"/>
                          <a:ea typeface="Canva Sans Bold"/>
                          <a:cs typeface="Canva Sans Bold"/>
                          <a:sym typeface="Canva Sans Bold"/>
                          <a:hlinkClick r:id="rId3" action="ppaction://hlinksldjump"/>
                        </a:rPr>
                        <a:t>[10]</a:t>
                      </a:r>
                      <a:r>
                        <a:rPr lang="en-US" sz="1899" b="1">
                          <a:solidFill>
                            <a:srgbClr val="FCFCFC"/>
                          </a:solidFill>
                          <a:latin typeface="Canva Sans Bold"/>
                          <a:ea typeface="Canva Sans Bold"/>
                          <a:cs typeface="Canva Sans Bold"/>
                          <a:sym typeface="Canva Sans Bold"/>
                        </a:rPr>
                        <a:t> A Privacy-Preserving Blockchain-based E-voting System</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2023</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Ethereum</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Solidity</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Layer 1</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High computational cost,</a:t>
                      </a:r>
                      <a:endParaRPr lang="en-US" sz="1100"/>
                    </a:p>
                    <a:p>
                      <a:pPr marL="0" lvl="0" indent="0" algn="ctr">
                        <a:lnSpc>
                          <a:spcPts val="2659"/>
                        </a:lnSpc>
                        <a:spcBef>
                          <a:spcPct val="0"/>
                        </a:spcBef>
                      </a:pPr>
                      <a:r>
                        <a:rPr lang="en-US" sz="1899" b="1" u="none" strike="noStrike">
                          <a:solidFill>
                            <a:srgbClr val="FCFCFC"/>
                          </a:solidFill>
                          <a:latin typeface="Canva Sans Bold"/>
                          <a:ea typeface="Canva Sans Bold"/>
                          <a:cs typeface="Canva Sans Bold"/>
                          <a:sym typeface="Canva Sans Bold"/>
                        </a:rPr>
                        <a:t> scalability concerns</a:t>
                      </a:r>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extLst>
                  <a:ext uri="{0D108BD9-81ED-4DB2-BD59-A6C34878D82A}">
                    <a16:rowId xmlns:a16="http://schemas.microsoft.com/office/drawing/2014/main" val="10005"/>
                  </a:ext>
                </a:extLst>
              </a:tr>
            </a:tbl>
          </a:graphicData>
        </a:graphic>
      </p:graphicFrame>
      <p:sp>
        <p:nvSpPr>
          <p:cNvPr id="7" name="TextBox 7"/>
          <p:cNvSpPr txBox="1"/>
          <p:nvPr/>
        </p:nvSpPr>
        <p:spPr>
          <a:xfrm>
            <a:off x="6043771" y="369164"/>
            <a:ext cx="6200458" cy="920102"/>
          </a:xfrm>
          <a:prstGeom prst="rect">
            <a:avLst/>
          </a:prstGeom>
        </p:spPr>
        <p:txBody>
          <a:bodyPr lIns="0" tIns="0" rIns="0" bIns="0" rtlCol="0" anchor="t">
            <a:spAutoFit/>
          </a:bodyPr>
          <a:lstStyle/>
          <a:p>
            <a:pPr algn="ctr">
              <a:lnSpc>
                <a:spcPts val="7560"/>
              </a:lnSpc>
            </a:pPr>
            <a:r>
              <a:rPr lang="en-US" sz="5400" b="1">
                <a:solidFill>
                  <a:srgbClr val="FFFFFF"/>
                </a:solidFill>
                <a:latin typeface="Canva Sans Bold"/>
                <a:ea typeface="Canva Sans Bold"/>
                <a:cs typeface="Canva Sans Bold"/>
                <a:sym typeface="Canva Sans Bold"/>
              </a:rPr>
              <a:t>Blockchain Survey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807337"/>
          </a:xfrm>
          <a:prstGeom prst="rect">
            <a:avLst/>
          </a:prstGeom>
        </p:spPr>
        <p:txBody>
          <a:bodyPr lIns="0" tIns="0" rIns="0" bIns="0" rtlCol="0" anchor="t">
            <a:spAutoFit/>
          </a:bodyPr>
          <a:lstStyle/>
          <a:p>
            <a:pPr marL="0" lvl="0" indent="0" algn="l">
              <a:lnSpc>
                <a:spcPts val="6240"/>
              </a:lnSpc>
            </a:pPr>
            <a:r>
              <a:rPr lang="en-US" sz="6500" dirty="0">
                <a:solidFill>
                  <a:srgbClr val="F5F5F5"/>
                </a:solidFill>
                <a:latin typeface="Rustic Printed"/>
                <a:ea typeface="Rustic Printed"/>
                <a:cs typeface="Rustic Printed"/>
                <a:sym typeface="Rustic Printed"/>
              </a:rPr>
              <a:t>conclusion</a:t>
            </a:r>
          </a:p>
        </p:txBody>
      </p:sp>
      <p:sp>
        <p:nvSpPr>
          <p:cNvPr id="7" name="TextBox 7"/>
          <p:cNvSpPr txBox="1"/>
          <p:nvPr/>
        </p:nvSpPr>
        <p:spPr>
          <a:xfrm>
            <a:off x="1838739" y="2719921"/>
            <a:ext cx="14610522" cy="4610100"/>
          </a:xfrm>
          <a:prstGeom prst="rect">
            <a:avLst/>
          </a:prstGeom>
        </p:spPr>
        <p:txBody>
          <a:bodyPr lIns="0" tIns="0" rIns="0" bIns="0" rtlCol="0" anchor="t">
            <a:spAutoFit/>
          </a:bodyPr>
          <a:lstStyle/>
          <a:p>
            <a:pPr marL="647700" lvl="1" indent="-323850" algn="l">
              <a:lnSpc>
                <a:spcPts val="4050"/>
              </a:lnSpc>
              <a:buFont typeface="Arial"/>
              <a:buChar char="•"/>
            </a:pPr>
            <a:r>
              <a:rPr lang="en-US" sz="3000" spc="179">
                <a:solidFill>
                  <a:srgbClr val="FFFFFF"/>
                </a:solidFill>
                <a:latin typeface="Canva Sans"/>
                <a:ea typeface="Canva Sans"/>
                <a:cs typeface="Canva Sans"/>
                <a:sym typeface="Canva Sans"/>
              </a:rPr>
              <a:t>Most common dataset used: </a:t>
            </a:r>
            <a:r>
              <a:rPr lang="en-US" sz="3000" b="1" spc="179">
                <a:solidFill>
                  <a:srgbClr val="FFFFFF"/>
                </a:solidFill>
                <a:latin typeface="Canva Sans Bold"/>
                <a:ea typeface="Canva Sans Bold"/>
                <a:cs typeface="Canva Sans Bold"/>
                <a:sym typeface="Canva Sans Bold"/>
              </a:rPr>
              <a:t>VGGFace2</a:t>
            </a:r>
          </a:p>
          <a:p>
            <a:pPr algn="l">
              <a:lnSpc>
                <a:spcPts val="4050"/>
              </a:lnSpc>
            </a:pPr>
            <a:endParaRPr lang="en-US" sz="3000" b="1" spc="179">
              <a:solidFill>
                <a:srgbClr val="FFFFFF"/>
              </a:solidFill>
              <a:latin typeface="Canva Sans Bold"/>
              <a:ea typeface="Canva Sans Bold"/>
              <a:cs typeface="Canva Sans Bold"/>
              <a:sym typeface="Canva Sans Bold"/>
            </a:endParaRPr>
          </a:p>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Preprocessing: </a:t>
            </a:r>
          </a:p>
          <a:p>
            <a:pPr marL="1295400" lvl="2" indent="-431800" algn="l">
              <a:lnSpc>
                <a:spcPts val="4050"/>
              </a:lnSpc>
              <a:buFont typeface="Arial"/>
              <a:buChar char="⚬"/>
            </a:pPr>
            <a:r>
              <a:rPr lang="en-US" sz="3000" spc="179">
                <a:solidFill>
                  <a:srgbClr val="FFFFFF"/>
                </a:solidFill>
                <a:latin typeface="Canva Sans"/>
                <a:ea typeface="Canva Sans"/>
                <a:cs typeface="Canva Sans"/>
                <a:sym typeface="Canva Sans"/>
              </a:rPr>
              <a:t>Face Detection</a:t>
            </a:r>
          </a:p>
          <a:p>
            <a:pPr marL="1295400" lvl="2" indent="-431800" algn="l">
              <a:lnSpc>
                <a:spcPts val="4050"/>
              </a:lnSpc>
              <a:buFont typeface="Arial"/>
              <a:buChar char="⚬"/>
            </a:pPr>
            <a:r>
              <a:rPr lang="en-US" sz="3000" spc="179">
                <a:solidFill>
                  <a:srgbClr val="FFFFFF"/>
                </a:solidFill>
                <a:latin typeface="Canva Sans"/>
                <a:ea typeface="Canva Sans"/>
                <a:cs typeface="Canva Sans"/>
                <a:sym typeface="Canva Sans"/>
              </a:rPr>
              <a:t>Face Alignment</a:t>
            </a:r>
          </a:p>
          <a:p>
            <a:pPr marL="1295400" lvl="2" indent="-431800" algn="l">
              <a:lnSpc>
                <a:spcPts val="4050"/>
              </a:lnSpc>
              <a:buFont typeface="Arial"/>
              <a:buChar char="⚬"/>
            </a:pPr>
            <a:r>
              <a:rPr lang="en-US" sz="3000" spc="179">
                <a:solidFill>
                  <a:srgbClr val="FFFFFF"/>
                </a:solidFill>
                <a:latin typeface="Canva Sans"/>
                <a:ea typeface="Canva Sans"/>
                <a:cs typeface="Canva Sans"/>
                <a:sym typeface="Canva Sans"/>
              </a:rPr>
              <a:t>Normalization</a:t>
            </a:r>
          </a:p>
          <a:p>
            <a:pPr marL="1295400" lvl="2" indent="-431800" algn="l">
              <a:lnSpc>
                <a:spcPts val="4050"/>
              </a:lnSpc>
              <a:buFont typeface="Arial"/>
              <a:buChar char="⚬"/>
            </a:pPr>
            <a:r>
              <a:rPr lang="en-US" sz="3000" spc="179">
                <a:solidFill>
                  <a:srgbClr val="FFFFFF"/>
                </a:solidFill>
                <a:latin typeface="Canva Sans"/>
                <a:ea typeface="Canva Sans"/>
                <a:cs typeface="Canva Sans"/>
                <a:sym typeface="Canva Sans"/>
              </a:rPr>
              <a:t>Augmentation</a:t>
            </a:r>
          </a:p>
          <a:p>
            <a:pPr marL="1295400" lvl="2" indent="-431800" algn="l">
              <a:lnSpc>
                <a:spcPts val="4050"/>
              </a:lnSpc>
              <a:buFont typeface="Arial"/>
              <a:buChar char="⚬"/>
            </a:pPr>
            <a:r>
              <a:rPr lang="en-US" sz="3000" spc="179">
                <a:solidFill>
                  <a:srgbClr val="FFFFFF"/>
                </a:solidFill>
                <a:latin typeface="Canva Sans"/>
                <a:ea typeface="Canva Sans"/>
                <a:cs typeface="Canva Sans"/>
                <a:sym typeface="Canva Sans"/>
              </a:rPr>
              <a:t>Cropping and Resizing</a:t>
            </a:r>
          </a:p>
          <a:p>
            <a:pPr marL="1295400" lvl="2" indent="-431800" algn="l">
              <a:lnSpc>
                <a:spcPts val="4050"/>
              </a:lnSpc>
              <a:spcBef>
                <a:spcPct val="0"/>
              </a:spcBef>
              <a:buFont typeface="Arial"/>
              <a:buChar char="⚬"/>
            </a:pPr>
            <a:r>
              <a:rPr lang="en-US" sz="3000" spc="179">
                <a:solidFill>
                  <a:srgbClr val="FFFFFF"/>
                </a:solidFill>
                <a:latin typeface="Canva Sans"/>
                <a:ea typeface="Canva Sans"/>
                <a:cs typeface="Canva Sans"/>
                <a:sym typeface="Canva Sans"/>
              </a:rPr>
              <a:t>Filtering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Survey Conclusion</a:t>
            </a:r>
          </a:p>
        </p:txBody>
      </p:sp>
      <p:sp>
        <p:nvSpPr>
          <p:cNvPr id="7" name="TextBox 7"/>
          <p:cNvSpPr txBox="1"/>
          <p:nvPr/>
        </p:nvSpPr>
        <p:spPr>
          <a:xfrm>
            <a:off x="1838739" y="2719921"/>
            <a:ext cx="14610522" cy="7215188"/>
          </a:xfrm>
          <a:prstGeom prst="rect">
            <a:avLst/>
          </a:prstGeom>
        </p:spPr>
        <p:txBody>
          <a:bodyPr lIns="0" tIns="0" rIns="0" bIns="0" rtlCol="0" anchor="t">
            <a:spAutoFit/>
          </a:bodyPr>
          <a:lstStyle/>
          <a:p>
            <a:pPr marL="647700" lvl="1" indent="-323850" algn="l">
              <a:lnSpc>
                <a:spcPts val="4050"/>
              </a:lnSpc>
              <a:buFont typeface="Arial"/>
              <a:buChar char="•"/>
            </a:pPr>
            <a:r>
              <a:rPr lang="en-US" sz="3000" spc="179">
                <a:solidFill>
                  <a:srgbClr val="FFFFFF"/>
                </a:solidFill>
                <a:latin typeface="Canva Sans"/>
                <a:ea typeface="Canva Sans"/>
                <a:cs typeface="Canva Sans"/>
                <a:sym typeface="Canva Sans"/>
              </a:rPr>
              <a:t>It may seem that Ethereum is the best blockchain for our goal, yet it isn't the most optimal choice!</a:t>
            </a:r>
          </a:p>
          <a:p>
            <a:pPr algn="l">
              <a:lnSpc>
                <a:spcPts val="4050"/>
              </a:lnSpc>
            </a:pPr>
            <a:endParaRPr lang="en-US" sz="3000" spc="179">
              <a:solidFill>
                <a:srgbClr val="FFFFFF"/>
              </a:solidFill>
              <a:latin typeface="Canva Sans"/>
              <a:ea typeface="Canva Sans"/>
              <a:cs typeface="Canva Sans"/>
              <a:sym typeface="Canva Sans"/>
            </a:endParaRPr>
          </a:p>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Ethereum limitations: </a:t>
            </a:r>
          </a:p>
          <a:p>
            <a:pPr marL="1295400" lvl="2" indent="-431800" algn="l">
              <a:lnSpc>
                <a:spcPts val="4050"/>
              </a:lnSpc>
              <a:buFont typeface="Arial"/>
              <a:buChar char="⚬"/>
            </a:pPr>
            <a:r>
              <a:rPr lang="en-US" sz="3000" spc="179">
                <a:solidFill>
                  <a:srgbClr val="FFFFFF"/>
                </a:solidFill>
                <a:latin typeface="Canva Sans"/>
                <a:ea typeface="Canva Sans"/>
                <a:cs typeface="Canva Sans"/>
                <a:sym typeface="Canva Sans"/>
              </a:rPr>
              <a:t>Limited to 15-30 TPS, causing bottleneck during high demand.</a:t>
            </a:r>
          </a:p>
          <a:p>
            <a:pPr marL="1295400" lvl="2" indent="-431800" algn="l">
              <a:lnSpc>
                <a:spcPts val="4050"/>
              </a:lnSpc>
              <a:buFont typeface="Arial"/>
              <a:buChar char="⚬"/>
            </a:pPr>
            <a:r>
              <a:rPr lang="en-US" sz="3000" spc="179">
                <a:solidFill>
                  <a:srgbClr val="FFFFFF"/>
                </a:solidFill>
                <a:latin typeface="Canva Sans"/>
                <a:ea typeface="Canva Sans"/>
                <a:cs typeface="Canva Sans"/>
                <a:sym typeface="Canva Sans"/>
              </a:rPr>
              <a:t>Slower transaction processing with 10–15 seconds per block.</a:t>
            </a:r>
          </a:p>
          <a:p>
            <a:pPr marL="1295400" lvl="2" indent="-431800" algn="l">
              <a:lnSpc>
                <a:spcPts val="4050"/>
              </a:lnSpc>
              <a:buFont typeface="Arial"/>
              <a:buChar char="⚬"/>
            </a:pPr>
            <a:r>
              <a:rPr lang="en-US" sz="3000" spc="179">
                <a:solidFill>
                  <a:srgbClr val="FFFFFF"/>
                </a:solidFill>
                <a:latin typeface="Canva Sans"/>
                <a:ea typeface="Canva Sans"/>
                <a:cs typeface="Canva Sans"/>
                <a:sym typeface="Canva Sans"/>
              </a:rPr>
              <a:t>High and unpredictable transaction fees.</a:t>
            </a:r>
          </a:p>
          <a:p>
            <a:pPr algn="l">
              <a:lnSpc>
                <a:spcPts val="4050"/>
              </a:lnSpc>
            </a:pPr>
            <a:endParaRPr lang="en-US" sz="3000" spc="179">
              <a:solidFill>
                <a:srgbClr val="FFFFFF"/>
              </a:solidFill>
              <a:latin typeface="Canva Sans"/>
              <a:ea typeface="Canva Sans"/>
              <a:cs typeface="Canva Sans"/>
              <a:sym typeface="Canva Sans"/>
            </a:endParaRPr>
          </a:p>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“Ethereum rough patch”</a:t>
            </a:r>
            <a:r>
              <a:rPr lang="en-US" sz="3000" spc="179">
                <a:solidFill>
                  <a:srgbClr val="FFFFFF"/>
                </a:solidFill>
                <a:latin typeface="Canva Sans"/>
                <a:ea typeface="Canva Sans"/>
                <a:cs typeface="Canva Sans"/>
                <a:sym typeface="Canva Sans"/>
              </a:rPr>
              <a:t>:</a:t>
            </a:r>
          </a:p>
          <a:p>
            <a:pPr marL="1295400" lvl="2" indent="-431800" algn="l">
              <a:lnSpc>
                <a:spcPts val="4050"/>
              </a:lnSpc>
              <a:buFont typeface="Arial"/>
              <a:buChar char="⚬"/>
            </a:pPr>
            <a:r>
              <a:rPr lang="en-US" sz="3000" spc="179">
                <a:solidFill>
                  <a:srgbClr val="FFFFFF"/>
                </a:solidFill>
                <a:latin typeface="Canva Sans"/>
                <a:ea typeface="Canva Sans"/>
                <a:cs typeface="Canva Sans"/>
                <a:sym typeface="Canva Sans"/>
              </a:rPr>
              <a:t>On May 1, 2022, Ethereum's average transaction fee reached its all-time high, approximately </a:t>
            </a:r>
            <a:r>
              <a:rPr lang="en-US" sz="3000" b="1" spc="179">
                <a:solidFill>
                  <a:srgbClr val="FFFFFF"/>
                </a:solidFill>
                <a:latin typeface="Canva Sans Bold"/>
                <a:ea typeface="Canva Sans Bold"/>
                <a:cs typeface="Canva Sans Bold"/>
                <a:sym typeface="Canva Sans Bold"/>
              </a:rPr>
              <a:t>$196.64</a:t>
            </a:r>
            <a:r>
              <a:rPr lang="en-US" sz="3000" spc="179">
                <a:solidFill>
                  <a:srgbClr val="FFFFFF"/>
                </a:solidFill>
                <a:latin typeface="Canva Sans"/>
                <a:ea typeface="Canva Sans"/>
                <a:cs typeface="Canva Sans"/>
                <a:sym typeface="Canva Sans"/>
              </a:rPr>
              <a:t> per transaction</a:t>
            </a:r>
          </a:p>
          <a:p>
            <a:pPr algn="l">
              <a:lnSpc>
                <a:spcPts val="4050"/>
              </a:lnSpc>
            </a:pPr>
            <a:endParaRPr lang="en-US" sz="3000" spc="179">
              <a:solidFill>
                <a:srgbClr val="FFFFFF"/>
              </a:solidFill>
              <a:latin typeface="Canva Sans"/>
              <a:ea typeface="Canva Sans"/>
              <a:cs typeface="Canva Sans"/>
              <a:sym typeface="Canva Sans"/>
            </a:endParaRPr>
          </a:p>
          <a:p>
            <a:pPr algn="l">
              <a:lnSpc>
                <a:spcPts val="4050"/>
              </a:lnSpc>
            </a:pPr>
            <a:endParaRPr lang="en-US" sz="3000" spc="179">
              <a:solidFill>
                <a:srgbClr val="FFFFFF"/>
              </a:solidFill>
              <a:latin typeface="Canva Sans"/>
              <a:ea typeface="Canva Sans"/>
              <a:cs typeface="Canva Sans"/>
              <a:sym typeface="Canva Sans"/>
            </a:endParaRPr>
          </a:p>
          <a:p>
            <a:pPr algn="l">
              <a:lnSpc>
                <a:spcPts val="4050"/>
              </a:lnSpc>
              <a:spcBef>
                <a:spcPct val="0"/>
              </a:spcBef>
            </a:pPr>
            <a:endParaRPr lang="en-US" sz="3000" spc="179">
              <a:solidFill>
                <a:srgbClr val="FFFFFF"/>
              </a:solidFill>
              <a:latin typeface="Canva Sans"/>
              <a:ea typeface="Canva Sans"/>
              <a:cs typeface="Canva Sans"/>
              <a:sym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574DB-E3D9-BF35-10C6-FD003BBAA3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3E215E5-0A71-D60B-F1B7-E84778614CD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a:extLst>
              <a:ext uri="{FF2B5EF4-FFF2-40B4-BE49-F238E27FC236}">
                <a16:creationId xmlns:a16="http://schemas.microsoft.com/office/drawing/2014/main" id="{1A65682F-DD4B-065C-B73E-157230A869CC}"/>
              </a:ext>
            </a:extLst>
          </p:cNvPr>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2B356DFC-8696-A44E-8065-5564A5D63E1B}"/>
              </a:ext>
            </a:extLst>
          </p:cNvPr>
          <p:cNvGrpSpPr/>
          <p:nvPr/>
        </p:nvGrpSpPr>
        <p:grpSpPr>
          <a:xfrm>
            <a:off x="1304118" y="1896373"/>
            <a:ext cx="2528233" cy="2416659"/>
            <a:chOff x="0" y="0"/>
            <a:chExt cx="665872" cy="636486"/>
          </a:xfrm>
        </p:grpSpPr>
        <p:sp>
          <p:nvSpPr>
            <p:cNvPr id="5" name="Freeform 5">
              <a:extLst>
                <a:ext uri="{FF2B5EF4-FFF2-40B4-BE49-F238E27FC236}">
                  <a16:creationId xmlns:a16="http://schemas.microsoft.com/office/drawing/2014/main" id="{74D4BFCC-C868-9EBC-A9B0-28B45505B319}"/>
                </a:ext>
              </a:extLst>
            </p:cNvPr>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6" name="TextBox 6">
              <a:extLst>
                <a:ext uri="{FF2B5EF4-FFF2-40B4-BE49-F238E27FC236}">
                  <a16:creationId xmlns:a16="http://schemas.microsoft.com/office/drawing/2014/main" id="{CC0264D2-AFB0-411A-0700-3AF0AD360CD7}"/>
                </a:ext>
              </a:extLst>
            </p:cNvPr>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dirty="0">
                  <a:solidFill>
                    <a:srgbClr val="FFFFFF"/>
                  </a:solidFill>
                  <a:latin typeface="Open Sans"/>
                  <a:ea typeface="Open Sans"/>
                  <a:cs typeface="Open Sans"/>
                  <a:sym typeface="Open Sans"/>
                </a:rPr>
                <a:t>06</a:t>
              </a:r>
            </a:p>
          </p:txBody>
        </p:sp>
      </p:grpSp>
      <p:sp>
        <p:nvSpPr>
          <p:cNvPr id="7" name="TextBox 7">
            <a:extLst>
              <a:ext uri="{FF2B5EF4-FFF2-40B4-BE49-F238E27FC236}">
                <a16:creationId xmlns:a16="http://schemas.microsoft.com/office/drawing/2014/main" id="{BF1B375C-FDED-F79B-F2E3-9737F5179D87}"/>
              </a:ext>
            </a:extLst>
          </p:cNvPr>
          <p:cNvSpPr txBox="1"/>
          <p:nvPr/>
        </p:nvSpPr>
        <p:spPr>
          <a:xfrm>
            <a:off x="1304118" y="4468767"/>
            <a:ext cx="8435223" cy="3710183"/>
          </a:xfrm>
          <a:prstGeom prst="rect">
            <a:avLst/>
          </a:prstGeom>
        </p:spPr>
        <p:txBody>
          <a:bodyPr lIns="0" tIns="0" rIns="0" bIns="0" rtlCol="0" anchor="t">
            <a:spAutoFit/>
          </a:bodyPr>
          <a:lstStyle/>
          <a:p>
            <a:pPr marL="0" lvl="0" indent="0" algn="l">
              <a:lnSpc>
                <a:spcPts val="9600"/>
              </a:lnSpc>
            </a:pPr>
            <a:r>
              <a:rPr lang="en-US" sz="10000" spc="-600" dirty="0">
                <a:solidFill>
                  <a:srgbClr val="0B4E7C"/>
                </a:solidFill>
                <a:latin typeface="Rustic Printed"/>
                <a:ea typeface="Rustic Printed"/>
                <a:cs typeface="Rustic Printed"/>
                <a:sym typeface="Rustic Printed"/>
              </a:rPr>
              <a:t>Identification of proposed </a:t>
            </a:r>
            <a:r>
              <a:rPr lang="en-US" sz="10000" spc="-600" dirty="0" err="1">
                <a:solidFill>
                  <a:srgbClr val="0B4E7C"/>
                </a:solidFill>
                <a:latin typeface="Rustic Printed"/>
                <a:ea typeface="Rustic Printed"/>
                <a:cs typeface="Rustic Printed"/>
                <a:sym typeface="Rustic Printed"/>
              </a:rPr>
              <a:t>methdologies</a:t>
            </a:r>
            <a:endParaRPr lang="en-US" sz="10000" spc="-600" dirty="0">
              <a:solidFill>
                <a:srgbClr val="0B4E7C"/>
              </a:solidFill>
              <a:latin typeface="Rustic Printed"/>
              <a:ea typeface="Rustic Printed"/>
              <a:cs typeface="Rustic Printed"/>
              <a:sym typeface="Rustic Printed"/>
            </a:endParaRPr>
          </a:p>
        </p:txBody>
      </p:sp>
    </p:spTree>
    <p:extLst>
      <p:ext uri="{BB962C8B-B14F-4D97-AF65-F5344CB8AC3E}">
        <p14:creationId xmlns:p14="http://schemas.microsoft.com/office/powerpoint/2010/main" val="1195877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IDENTITY VERIFICATION</a:t>
            </a:r>
          </a:p>
        </p:txBody>
      </p:sp>
      <p:sp>
        <p:nvSpPr>
          <p:cNvPr id="7" name="TextBox 7"/>
          <p:cNvSpPr txBox="1"/>
          <p:nvPr/>
        </p:nvSpPr>
        <p:spPr>
          <a:xfrm>
            <a:off x="1838739" y="4642199"/>
            <a:ext cx="14610522" cy="964502"/>
          </a:xfrm>
          <a:prstGeom prst="rect">
            <a:avLst/>
          </a:prstGeom>
        </p:spPr>
        <p:txBody>
          <a:bodyPr lIns="0" tIns="0" rIns="0" bIns="0" rtlCol="0" anchor="t">
            <a:spAutoFit/>
          </a:bodyPr>
          <a:lstStyle/>
          <a:p>
            <a:pPr algn="ctr">
              <a:lnSpc>
                <a:spcPts val="4050"/>
              </a:lnSpc>
            </a:pPr>
            <a:r>
              <a:rPr lang="en-US" sz="3000" spc="179">
                <a:solidFill>
                  <a:srgbClr val="FFFFFF"/>
                </a:solidFill>
                <a:latin typeface="Canva Sans"/>
                <a:ea typeface="Canva Sans"/>
                <a:cs typeface="Canva Sans"/>
                <a:sym typeface="Canva Sans"/>
              </a:rPr>
              <a:t>AI-based facial recognition module will ensure voter authentication.</a:t>
            </a:r>
          </a:p>
          <a:p>
            <a:pPr marL="0" lvl="0" indent="0" algn="ctr">
              <a:lnSpc>
                <a:spcPts val="3698"/>
              </a:lnSpc>
              <a:spcBef>
                <a:spcPct val="0"/>
              </a:spcBef>
            </a:pPr>
            <a:endParaRPr lang="en-US" sz="3000" spc="179">
              <a:solidFill>
                <a:srgbClr val="FFFFFF"/>
              </a:solidFill>
              <a:latin typeface="Canva Sans"/>
              <a:ea typeface="Canva Sans"/>
              <a:cs typeface="Canva Sans"/>
              <a:sym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896576" y="4978848"/>
            <a:ext cx="12628737" cy="676464"/>
            <a:chOff x="0" y="0"/>
            <a:chExt cx="3326087" cy="178163"/>
          </a:xfrm>
        </p:grpSpPr>
        <p:sp>
          <p:nvSpPr>
            <p:cNvPr id="7" name="Freeform 7"/>
            <p:cNvSpPr/>
            <p:nvPr/>
          </p:nvSpPr>
          <p:spPr>
            <a:xfrm>
              <a:off x="0" y="0"/>
              <a:ext cx="3326087" cy="178163"/>
            </a:xfrm>
            <a:custGeom>
              <a:avLst/>
              <a:gdLst/>
              <a:ahLst/>
              <a:cxnLst/>
              <a:rect l="l" t="t" r="r" b="b"/>
              <a:pathLst>
                <a:path w="3326087" h="178163">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txBody>
            <a:bodyPr/>
            <a:lstStyle/>
            <a:p>
              <a:endParaRPr lang="en-US"/>
            </a:p>
          </p:txBody>
        </p:sp>
        <p:sp>
          <p:nvSpPr>
            <p:cNvPr id="8" name="TextBox 8"/>
            <p:cNvSpPr txBox="1"/>
            <p:nvPr/>
          </p:nvSpPr>
          <p:spPr>
            <a:xfrm>
              <a:off x="88900" y="-38100"/>
              <a:ext cx="3148287" cy="216263"/>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3321652" y="1469538"/>
            <a:ext cx="11778584" cy="1035035"/>
          </a:xfrm>
          <a:prstGeom prst="rect">
            <a:avLst/>
          </a:prstGeom>
        </p:spPr>
        <p:txBody>
          <a:bodyPr lIns="0" tIns="0" rIns="0" bIns="0" rtlCol="0" anchor="t">
            <a:spAutoFit/>
          </a:bodyPr>
          <a:lstStyle/>
          <a:p>
            <a:pPr algn="ctr">
              <a:lnSpc>
                <a:spcPts val="7225"/>
              </a:lnSpc>
            </a:pPr>
            <a:r>
              <a:rPr lang="en-US" sz="5313">
                <a:solidFill>
                  <a:srgbClr val="FFFFFF"/>
                </a:solidFill>
                <a:latin typeface="Rustic Printed"/>
                <a:ea typeface="Rustic Printed"/>
                <a:cs typeface="Rustic Printed"/>
                <a:sym typeface="Rustic Printed"/>
              </a:rPr>
              <a:t>SUPERVISORS</a:t>
            </a:r>
          </a:p>
        </p:txBody>
      </p:sp>
      <p:sp>
        <p:nvSpPr>
          <p:cNvPr id="10" name="TextBox 10"/>
          <p:cNvSpPr txBox="1"/>
          <p:nvPr/>
        </p:nvSpPr>
        <p:spPr>
          <a:xfrm>
            <a:off x="3184923" y="5050380"/>
            <a:ext cx="12052042" cy="495300"/>
          </a:xfrm>
          <a:prstGeom prst="rect">
            <a:avLst/>
          </a:prstGeom>
        </p:spPr>
        <p:txBody>
          <a:bodyPr lIns="0" tIns="0" rIns="0" bIns="0" rtlCol="0" anchor="t">
            <a:spAutoFit/>
          </a:bodyPr>
          <a:lstStyle/>
          <a:p>
            <a:pPr marL="0" lvl="0" indent="0" algn="ctr">
              <a:lnSpc>
                <a:spcPts val="4050"/>
              </a:lnSpc>
              <a:spcBef>
                <a:spcPct val="0"/>
              </a:spcBef>
            </a:pPr>
            <a:r>
              <a:rPr lang="en-US" sz="3000" b="1" spc="179">
                <a:solidFill>
                  <a:srgbClr val="FFFFFF"/>
                </a:solidFill>
                <a:latin typeface="Canva Sans Medium"/>
                <a:ea typeface="Canva Sans Medium"/>
                <a:cs typeface="Canva Sans Medium"/>
                <a:sym typeface="Canva Sans Medium"/>
              </a:rPr>
              <a:t>Dr. Dina Elsayad</a:t>
            </a:r>
          </a:p>
        </p:txBody>
      </p:sp>
      <p:grpSp>
        <p:nvGrpSpPr>
          <p:cNvPr id="11" name="Group 11"/>
          <p:cNvGrpSpPr/>
          <p:nvPr/>
        </p:nvGrpSpPr>
        <p:grpSpPr>
          <a:xfrm>
            <a:off x="2896576" y="5993355"/>
            <a:ext cx="12628737" cy="676464"/>
            <a:chOff x="0" y="0"/>
            <a:chExt cx="3326087" cy="178163"/>
          </a:xfrm>
        </p:grpSpPr>
        <p:sp>
          <p:nvSpPr>
            <p:cNvPr id="12" name="Freeform 12"/>
            <p:cNvSpPr/>
            <p:nvPr/>
          </p:nvSpPr>
          <p:spPr>
            <a:xfrm>
              <a:off x="0" y="0"/>
              <a:ext cx="3326087" cy="178163"/>
            </a:xfrm>
            <a:custGeom>
              <a:avLst/>
              <a:gdLst/>
              <a:ahLst/>
              <a:cxnLst/>
              <a:rect l="l" t="t" r="r" b="b"/>
              <a:pathLst>
                <a:path w="3326087" h="178163">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txBody>
            <a:bodyPr/>
            <a:lstStyle/>
            <a:p>
              <a:endParaRPr lang="en-US"/>
            </a:p>
          </p:txBody>
        </p:sp>
        <p:sp>
          <p:nvSpPr>
            <p:cNvPr id="13" name="TextBox 13"/>
            <p:cNvSpPr txBox="1"/>
            <p:nvPr/>
          </p:nvSpPr>
          <p:spPr>
            <a:xfrm>
              <a:off x="88900" y="-38100"/>
              <a:ext cx="3148287" cy="21626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184923" y="6064887"/>
            <a:ext cx="12052042" cy="495300"/>
          </a:xfrm>
          <a:prstGeom prst="rect">
            <a:avLst/>
          </a:prstGeom>
        </p:spPr>
        <p:txBody>
          <a:bodyPr lIns="0" tIns="0" rIns="0" bIns="0" rtlCol="0" anchor="t">
            <a:spAutoFit/>
          </a:bodyPr>
          <a:lstStyle/>
          <a:p>
            <a:pPr marL="0" lvl="0" indent="0" algn="ctr">
              <a:lnSpc>
                <a:spcPts val="4050"/>
              </a:lnSpc>
              <a:spcBef>
                <a:spcPct val="0"/>
              </a:spcBef>
            </a:pPr>
            <a:r>
              <a:rPr lang="en-US" sz="3000" b="1" spc="179">
                <a:solidFill>
                  <a:srgbClr val="FFFFFF"/>
                </a:solidFill>
                <a:latin typeface="Canva Sans Medium"/>
                <a:ea typeface="Canva Sans Medium"/>
                <a:cs typeface="Canva Sans Medium"/>
                <a:sym typeface="Canva Sans Medium"/>
              </a:rPr>
              <a:t>TA. Manar Sultan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FACE VERIFICATION</a:t>
            </a:r>
          </a:p>
        </p:txBody>
      </p:sp>
      <p:sp>
        <p:nvSpPr>
          <p:cNvPr id="7" name="TextBox 7"/>
          <p:cNvSpPr txBox="1"/>
          <p:nvPr/>
        </p:nvSpPr>
        <p:spPr>
          <a:xfrm>
            <a:off x="1838739" y="2719921"/>
            <a:ext cx="14775777" cy="6153150"/>
          </a:xfrm>
          <a:prstGeom prst="rect">
            <a:avLst/>
          </a:prstGeom>
        </p:spPr>
        <p:txBody>
          <a:bodyPr lIns="0" tIns="0" rIns="0" bIns="0" rtlCol="0" anchor="t">
            <a:spAutoFit/>
          </a:bodyPr>
          <a:lstStyle/>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WHY?</a:t>
            </a:r>
          </a:p>
          <a:p>
            <a:pPr algn="l">
              <a:lnSpc>
                <a:spcPts val="4050"/>
              </a:lnSpc>
              <a:spcBef>
                <a:spcPct val="0"/>
              </a:spcBef>
            </a:pPr>
            <a:endParaRPr lang="en-US" sz="3000" b="1" spc="179">
              <a:solidFill>
                <a:srgbClr val="FFFFFF"/>
              </a:solidFill>
              <a:latin typeface="Canva Sans Bold"/>
              <a:ea typeface="Canva Sans Bold"/>
              <a:cs typeface="Canva Sans Bold"/>
              <a:sym typeface="Canva Sans Bold"/>
            </a:endParaRPr>
          </a:p>
          <a:p>
            <a:pPr marL="1295400" lvl="2" indent="-431800" algn="l">
              <a:lnSpc>
                <a:spcPts val="4050"/>
              </a:lnSpc>
              <a:spcBef>
                <a:spcPct val="0"/>
              </a:spcBef>
              <a:buFont typeface="Arial"/>
              <a:buChar char="⚬"/>
            </a:pPr>
            <a:r>
              <a:rPr lang="en-US" sz="3000" b="1" u="none" spc="179">
                <a:solidFill>
                  <a:srgbClr val="FFFFFF"/>
                </a:solidFill>
                <a:latin typeface="Canva Sans Bold"/>
                <a:ea typeface="Canva Sans Bold"/>
                <a:cs typeface="Canva Sans Bold"/>
                <a:sym typeface="Canva Sans Bold"/>
              </a:rPr>
              <a:t>Fraud Prevention: </a:t>
            </a:r>
            <a:r>
              <a:rPr lang="en-US" sz="3000" u="none" spc="179">
                <a:solidFill>
                  <a:srgbClr val="FFFFFF"/>
                </a:solidFill>
                <a:latin typeface="Canva Sans"/>
                <a:ea typeface="Canva Sans"/>
                <a:cs typeface="Canva Sans"/>
                <a:sym typeface="Canva Sans"/>
              </a:rPr>
              <a:t>Verifying the user’s facial image, we can prevent impersonation and unauthorized access.</a:t>
            </a:r>
          </a:p>
          <a:p>
            <a:pPr algn="l">
              <a:lnSpc>
                <a:spcPts val="4050"/>
              </a:lnSpc>
              <a:spcBef>
                <a:spcPct val="0"/>
              </a:spcBef>
            </a:pPr>
            <a:endParaRPr lang="en-US" sz="3000" u="none" spc="179">
              <a:solidFill>
                <a:srgbClr val="FFFFFF"/>
              </a:solidFill>
              <a:latin typeface="Canva Sans"/>
              <a:ea typeface="Canva Sans"/>
              <a:cs typeface="Canva Sans"/>
              <a:sym typeface="Canva Sans"/>
            </a:endParaRPr>
          </a:p>
          <a:p>
            <a:pPr marL="1295400" lvl="2" indent="-431800" algn="l">
              <a:lnSpc>
                <a:spcPts val="4050"/>
              </a:lnSpc>
              <a:spcBef>
                <a:spcPct val="0"/>
              </a:spcBef>
              <a:buFont typeface="Arial"/>
              <a:buChar char="⚬"/>
            </a:pPr>
            <a:r>
              <a:rPr lang="en-US" sz="3000" b="1" u="none" spc="179">
                <a:solidFill>
                  <a:srgbClr val="FFFFFF"/>
                </a:solidFill>
                <a:latin typeface="Canva Sans Bold"/>
                <a:ea typeface="Canva Sans Bold"/>
                <a:cs typeface="Canva Sans Bold"/>
                <a:sym typeface="Canva Sans Bold"/>
              </a:rPr>
              <a:t>Ease of Use: </a:t>
            </a:r>
            <a:r>
              <a:rPr lang="en-US" sz="3000" u="none" spc="179">
                <a:solidFill>
                  <a:srgbClr val="FFFFFF"/>
                </a:solidFill>
                <a:latin typeface="Canva Sans"/>
                <a:ea typeface="Canva Sans"/>
                <a:cs typeface="Canva Sans"/>
                <a:sym typeface="Canva Sans"/>
              </a:rPr>
              <a:t>Users can easily verify their identity using their smartphone or computer.</a:t>
            </a:r>
          </a:p>
          <a:p>
            <a:pPr algn="l">
              <a:lnSpc>
                <a:spcPts val="4050"/>
              </a:lnSpc>
              <a:spcBef>
                <a:spcPct val="0"/>
              </a:spcBef>
            </a:pPr>
            <a:endParaRPr lang="en-US" sz="3000" u="none" spc="179">
              <a:solidFill>
                <a:srgbClr val="FFFFFF"/>
              </a:solidFill>
              <a:latin typeface="Canva Sans"/>
              <a:ea typeface="Canva Sans"/>
              <a:cs typeface="Canva Sans"/>
              <a:sym typeface="Canva Sans"/>
            </a:endParaRPr>
          </a:p>
          <a:p>
            <a:pPr marL="1295400" lvl="2" indent="-431800" algn="l">
              <a:lnSpc>
                <a:spcPts val="4050"/>
              </a:lnSpc>
              <a:spcBef>
                <a:spcPct val="0"/>
              </a:spcBef>
              <a:buFont typeface="Arial"/>
              <a:buChar char="⚬"/>
            </a:pPr>
            <a:r>
              <a:rPr lang="en-US" sz="3000" b="1" u="none" spc="179">
                <a:solidFill>
                  <a:srgbClr val="FFFFFF"/>
                </a:solidFill>
                <a:latin typeface="Canva Sans Bold"/>
                <a:ea typeface="Canva Sans Bold"/>
                <a:cs typeface="Canva Sans Bold"/>
                <a:sym typeface="Canva Sans Bold"/>
              </a:rPr>
              <a:t>Integration: </a:t>
            </a:r>
            <a:r>
              <a:rPr lang="en-US" sz="3000" u="none" spc="179">
                <a:solidFill>
                  <a:srgbClr val="FFFFFF"/>
                </a:solidFill>
                <a:latin typeface="Canva Sans"/>
                <a:ea typeface="Canva Sans"/>
                <a:cs typeface="Canva Sans"/>
                <a:sym typeface="Canva Sans"/>
              </a:rPr>
              <a:t>AI verification integrates seamlessly with the blockchain to enable real-time eligibility checks, reducing administrative overhead.</a:t>
            </a:r>
          </a:p>
          <a:p>
            <a:pPr algn="l">
              <a:lnSpc>
                <a:spcPts val="4050"/>
              </a:lnSpc>
              <a:spcBef>
                <a:spcPct val="0"/>
              </a:spcBef>
            </a:pPr>
            <a:endParaRPr lang="en-US" sz="3000" u="none" spc="179">
              <a:solidFill>
                <a:srgbClr val="FFFFFF"/>
              </a:solidFill>
              <a:latin typeface="Canva Sans"/>
              <a:ea typeface="Canva Sans"/>
              <a:cs typeface="Canva Sans"/>
              <a:sym typeface="Canv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Dataset: VGGFace2</a:t>
            </a:r>
          </a:p>
        </p:txBody>
      </p:sp>
      <p:sp>
        <p:nvSpPr>
          <p:cNvPr id="7" name="TextBox 7"/>
          <p:cNvSpPr txBox="1"/>
          <p:nvPr/>
        </p:nvSpPr>
        <p:spPr>
          <a:xfrm>
            <a:off x="1665118" y="2632202"/>
            <a:ext cx="14610522" cy="7058450"/>
          </a:xfrm>
          <a:prstGeom prst="rect">
            <a:avLst/>
          </a:prstGeom>
        </p:spPr>
        <p:txBody>
          <a:bodyPr lIns="0" tIns="0" rIns="0" bIns="0" rtlCol="0" anchor="t">
            <a:spAutoFit/>
          </a:bodyPr>
          <a:lstStyle/>
          <a:p>
            <a:pPr marL="642886" lvl="1" indent="-321443" algn="l">
              <a:lnSpc>
                <a:spcPts val="4019"/>
              </a:lnSpc>
              <a:buFont typeface="Arial"/>
              <a:buChar char="•"/>
            </a:pPr>
            <a:r>
              <a:rPr lang="en-US" sz="2977" b="1" spc="178">
                <a:solidFill>
                  <a:srgbClr val="FFFFFF"/>
                </a:solidFill>
                <a:latin typeface="Canva Sans Bold"/>
                <a:ea typeface="Canva Sans Bold"/>
                <a:cs typeface="Canva Sans Bold"/>
                <a:sym typeface="Canva Sans Bold"/>
              </a:rPr>
              <a:t>Overview</a:t>
            </a:r>
          </a:p>
          <a:p>
            <a:pPr marL="1285772" lvl="2" indent="-428591" algn="l">
              <a:lnSpc>
                <a:spcPts val="4019"/>
              </a:lnSpc>
              <a:buFont typeface="Arial"/>
              <a:buChar char="⚬"/>
            </a:pPr>
            <a:r>
              <a:rPr lang="en-US" sz="2977" spc="178">
                <a:solidFill>
                  <a:srgbClr val="FFFFFF"/>
                </a:solidFill>
                <a:latin typeface="Canva Sans"/>
                <a:ea typeface="Canva Sans"/>
                <a:cs typeface="Canva Sans"/>
                <a:sym typeface="Canva Sans"/>
              </a:rPr>
              <a:t>Includes over 3.3 million images.</a:t>
            </a:r>
          </a:p>
          <a:p>
            <a:pPr marL="1285772" lvl="2" indent="-428591" algn="l">
              <a:lnSpc>
                <a:spcPts val="4019"/>
              </a:lnSpc>
              <a:buFont typeface="Arial"/>
              <a:buChar char="⚬"/>
            </a:pPr>
            <a:r>
              <a:rPr lang="en-US" sz="2977" spc="178">
                <a:solidFill>
                  <a:srgbClr val="FFFFFF"/>
                </a:solidFill>
                <a:latin typeface="Canva Sans"/>
                <a:ea typeface="Canva Sans"/>
                <a:cs typeface="Canva Sans"/>
                <a:sym typeface="Canva Sans"/>
              </a:rPr>
              <a:t>Contains over 9,000 identities.</a:t>
            </a:r>
          </a:p>
          <a:p>
            <a:pPr marL="1285772" lvl="2" indent="-428591" algn="l">
              <a:lnSpc>
                <a:spcPts val="4019"/>
              </a:lnSpc>
              <a:buFont typeface="Arial"/>
              <a:buChar char="⚬"/>
            </a:pPr>
            <a:r>
              <a:rPr lang="en-US" sz="2977" spc="178">
                <a:solidFill>
                  <a:srgbClr val="FFFFFF"/>
                </a:solidFill>
                <a:latin typeface="Canva Sans"/>
                <a:ea typeface="Canva Sans"/>
                <a:cs typeface="Canva Sans"/>
                <a:sym typeface="Canva Sans"/>
              </a:rPr>
              <a:t>Diversity in terms of pose, ethnicity, and lightning conditions.</a:t>
            </a:r>
          </a:p>
          <a:p>
            <a:pPr algn="l">
              <a:lnSpc>
                <a:spcPts val="4019"/>
              </a:lnSpc>
            </a:pPr>
            <a:endParaRPr lang="en-US" sz="2977" spc="178">
              <a:solidFill>
                <a:srgbClr val="FFFFFF"/>
              </a:solidFill>
              <a:latin typeface="Canva Sans"/>
              <a:ea typeface="Canva Sans"/>
              <a:cs typeface="Canva Sans"/>
              <a:sym typeface="Canva Sans"/>
            </a:endParaRPr>
          </a:p>
          <a:p>
            <a:pPr marL="642886" lvl="1" indent="-321443" algn="l">
              <a:lnSpc>
                <a:spcPts val="4019"/>
              </a:lnSpc>
              <a:buFont typeface="Arial"/>
              <a:buChar char="•"/>
            </a:pPr>
            <a:r>
              <a:rPr lang="en-US" sz="2977" b="1" spc="178">
                <a:solidFill>
                  <a:srgbClr val="FFFFFF"/>
                </a:solidFill>
                <a:latin typeface="Canva Sans Bold"/>
                <a:ea typeface="Canva Sans Bold"/>
                <a:cs typeface="Canva Sans Bold"/>
                <a:sym typeface="Canva Sans Bold"/>
              </a:rPr>
              <a:t>Features</a:t>
            </a:r>
          </a:p>
          <a:p>
            <a:pPr marL="1285772" lvl="2" indent="-428591" algn="l">
              <a:lnSpc>
                <a:spcPts val="4019"/>
              </a:lnSpc>
              <a:buFont typeface="Arial"/>
              <a:buChar char="⚬"/>
            </a:pPr>
            <a:r>
              <a:rPr lang="en-US" sz="2977" b="1" spc="178">
                <a:solidFill>
                  <a:srgbClr val="FFFFFF"/>
                </a:solidFill>
                <a:latin typeface="Canva Sans Bold"/>
                <a:ea typeface="Canva Sans Bold"/>
                <a:cs typeface="Canva Sans Bold"/>
                <a:sym typeface="Canva Sans Bold"/>
              </a:rPr>
              <a:t>Pose Variation:</a:t>
            </a:r>
            <a:r>
              <a:rPr lang="en-US" sz="2977" spc="178">
                <a:solidFill>
                  <a:srgbClr val="FFFFFF"/>
                </a:solidFill>
                <a:latin typeface="Canva Sans"/>
                <a:ea typeface="Canva Sans"/>
                <a:cs typeface="Canva Sans"/>
                <a:sym typeface="Canva Sans"/>
              </a:rPr>
              <a:t> Includes faces captured at various angles.</a:t>
            </a:r>
          </a:p>
          <a:p>
            <a:pPr marL="1285772" lvl="2" indent="-428591" algn="l">
              <a:lnSpc>
                <a:spcPts val="4019"/>
              </a:lnSpc>
              <a:buFont typeface="Arial"/>
              <a:buChar char="⚬"/>
            </a:pPr>
            <a:r>
              <a:rPr lang="en-US" sz="2977" b="1" spc="178">
                <a:solidFill>
                  <a:srgbClr val="FFFFFF"/>
                </a:solidFill>
                <a:latin typeface="Canva Sans Bold"/>
                <a:ea typeface="Canva Sans Bold"/>
                <a:cs typeface="Canva Sans Bold"/>
                <a:sym typeface="Canva Sans Bold"/>
              </a:rPr>
              <a:t>Expression Diversity:</a:t>
            </a:r>
            <a:r>
              <a:rPr lang="en-US" sz="2977" spc="178">
                <a:solidFill>
                  <a:srgbClr val="FFFFFF"/>
                </a:solidFill>
                <a:latin typeface="Canva Sans"/>
                <a:ea typeface="Canva Sans"/>
                <a:cs typeface="Canva Sans"/>
                <a:sym typeface="Canva Sans"/>
              </a:rPr>
              <a:t> Includes images with a wide range of facial expressions.</a:t>
            </a:r>
          </a:p>
          <a:p>
            <a:pPr marL="1285772" lvl="2" indent="-428591" algn="l">
              <a:lnSpc>
                <a:spcPts val="4019"/>
              </a:lnSpc>
              <a:buFont typeface="Arial"/>
              <a:buChar char="⚬"/>
            </a:pPr>
            <a:r>
              <a:rPr lang="en-US" sz="2977" b="1" spc="178">
                <a:solidFill>
                  <a:srgbClr val="FFFFFF"/>
                </a:solidFill>
                <a:latin typeface="Canva Sans Bold"/>
                <a:ea typeface="Canva Sans Bold"/>
                <a:cs typeface="Canva Sans Bold"/>
                <a:sym typeface="Canva Sans Bold"/>
              </a:rPr>
              <a:t>Backgrounds:</a:t>
            </a:r>
            <a:r>
              <a:rPr lang="en-US" sz="2977" spc="178">
                <a:solidFill>
                  <a:srgbClr val="FFFFFF"/>
                </a:solidFill>
                <a:latin typeface="Canva Sans"/>
                <a:ea typeface="Canva Sans"/>
                <a:cs typeface="Canva Sans"/>
                <a:sym typeface="Canva Sans"/>
              </a:rPr>
              <a:t> Includes images with varied backgrounds to improve generalization.</a:t>
            </a:r>
          </a:p>
          <a:p>
            <a:pPr algn="l">
              <a:lnSpc>
                <a:spcPts val="4019"/>
              </a:lnSpc>
            </a:pPr>
            <a:endParaRPr lang="en-US" sz="2977" spc="178">
              <a:solidFill>
                <a:srgbClr val="FFFFFF"/>
              </a:solidFill>
              <a:latin typeface="Canva Sans"/>
              <a:ea typeface="Canva Sans"/>
              <a:cs typeface="Canva Sans"/>
              <a:sym typeface="Canva Sans"/>
            </a:endParaRPr>
          </a:p>
          <a:p>
            <a:pPr algn="l">
              <a:lnSpc>
                <a:spcPts val="4019"/>
              </a:lnSpc>
            </a:pPr>
            <a:endParaRPr lang="en-US" sz="2977" spc="178">
              <a:solidFill>
                <a:srgbClr val="FFFFFF"/>
              </a:solidFill>
              <a:latin typeface="Canva Sans"/>
              <a:ea typeface="Canva Sans"/>
              <a:cs typeface="Canva Sans"/>
              <a:sym typeface="Canva Sans"/>
            </a:endParaRPr>
          </a:p>
          <a:p>
            <a:pPr algn="l">
              <a:lnSpc>
                <a:spcPts val="4019"/>
              </a:lnSpc>
              <a:spcBef>
                <a:spcPct val="0"/>
              </a:spcBef>
            </a:pPr>
            <a:endParaRPr lang="en-US" sz="2977" spc="178">
              <a:solidFill>
                <a:srgbClr val="FFFFFF"/>
              </a:solidFill>
              <a:latin typeface="Canva Sans"/>
              <a:ea typeface="Canva Sans"/>
              <a:cs typeface="Canva Sans"/>
              <a:sym typeface="Canv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Blockchain </a:t>
            </a:r>
          </a:p>
        </p:txBody>
      </p:sp>
      <p:sp>
        <p:nvSpPr>
          <p:cNvPr id="7" name="TextBox 7"/>
          <p:cNvSpPr txBox="1"/>
          <p:nvPr/>
        </p:nvSpPr>
        <p:spPr>
          <a:xfrm>
            <a:off x="6966865" y="3613591"/>
            <a:ext cx="4354270" cy="1529909"/>
          </a:xfrm>
          <a:prstGeom prst="rect">
            <a:avLst/>
          </a:prstGeom>
        </p:spPr>
        <p:txBody>
          <a:bodyPr lIns="0" tIns="0" rIns="0" bIns="0" rtlCol="0" anchor="t">
            <a:spAutoFit/>
          </a:bodyPr>
          <a:lstStyle/>
          <a:p>
            <a:pPr marL="0" lvl="0" indent="0" algn="l">
              <a:lnSpc>
                <a:spcPts val="12406"/>
              </a:lnSpc>
              <a:spcBef>
                <a:spcPct val="0"/>
              </a:spcBef>
            </a:pPr>
            <a:r>
              <a:rPr lang="en-US" sz="9189" b="1" spc="-183">
                <a:solidFill>
                  <a:srgbClr val="F5F5F5"/>
                </a:solidFill>
                <a:latin typeface="Canva Sans Bold"/>
                <a:ea typeface="Canva Sans Bold"/>
                <a:cs typeface="Canva Sans Bold"/>
                <a:sym typeface="Canva Sans Bold"/>
              </a:rPr>
              <a:t>zk-Sync </a:t>
            </a:r>
          </a:p>
        </p:txBody>
      </p:sp>
      <p:sp>
        <p:nvSpPr>
          <p:cNvPr id="8" name="TextBox 8"/>
          <p:cNvSpPr txBox="1"/>
          <p:nvPr/>
        </p:nvSpPr>
        <p:spPr>
          <a:xfrm>
            <a:off x="4193451" y="5377487"/>
            <a:ext cx="9901097" cy="1477548"/>
          </a:xfrm>
          <a:prstGeom prst="rect">
            <a:avLst/>
          </a:prstGeom>
        </p:spPr>
        <p:txBody>
          <a:bodyPr lIns="0" tIns="0" rIns="0" bIns="0" rtlCol="0" anchor="t">
            <a:spAutoFit/>
          </a:bodyPr>
          <a:lstStyle/>
          <a:p>
            <a:pPr algn="l">
              <a:lnSpc>
                <a:spcPts val="5991"/>
              </a:lnSpc>
            </a:pPr>
            <a:r>
              <a:rPr lang="en-US" sz="4438">
                <a:solidFill>
                  <a:srgbClr val="F5F5F5"/>
                </a:solidFill>
                <a:latin typeface="Canva Sans"/>
                <a:ea typeface="Canva Sans"/>
                <a:cs typeface="Canva Sans"/>
                <a:sym typeface="Canva Sans"/>
              </a:rPr>
              <a:t>A Layer 2 Ethereum scaling solution</a:t>
            </a:r>
          </a:p>
          <a:p>
            <a:pPr marL="0" lvl="0" indent="0" algn="l">
              <a:lnSpc>
                <a:spcPts val="5991"/>
              </a:lnSpc>
              <a:spcBef>
                <a:spcPct val="0"/>
              </a:spcBef>
            </a:pPr>
            <a:endParaRPr lang="en-US" sz="4438">
              <a:solidFill>
                <a:srgbClr val="F5F5F5"/>
              </a:solidFill>
              <a:latin typeface="Canva Sans"/>
              <a:ea typeface="Canva Sans"/>
              <a:cs typeface="Canva Sans"/>
              <a:sym typeface="Canva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ZK-SYNC  </a:t>
            </a:r>
          </a:p>
        </p:txBody>
      </p:sp>
      <p:sp>
        <p:nvSpPr>
          <p:cNvPr id="7" name="TextBox 7"/>
          <p:cNvSpPr txBox="1"/>
          <p:nvPr/>
        </p:nvSpPr>
        <p:spPr>
          <a:xfrm>
            <a:off x="1838739" y="2719921"/>
            <a:ext cx="14610522" cy="6167438"/>
          </a:xfrm>
          <a:prstGeom prst="rect">
            <a:avLst/>
          </a:prstGeom>
        </p:spPr>
        <p:txBody>
          <a:bodyPr lIns="0" tIns="0" rIns="0" bIns="0" rtlCol="0" anchor="t">
            <a:spAutoFit/>
          </a:bodyPr>
          <a:lstStyle/>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Security and Immutability:</a:t>
            </a:r>
            <a:r>
              <a:rPr lang="en-US" sz="3000" spc="179">
                <a:solidFill>
                  <a:srgbClr val="FFFFFF"/>
                </a:solidFill>
                <a:latin typeface="Canva Sans"/>
                <a:ea typeface="Canva Sans"/>
                <a:cs typeface="Canva Sans"/>
                <a:sym typeface="Canva Sans"/>
              </a:rPr>
              <a:t> zkSync uses zero-knowledge proofs to ensure that all transactions are secure and immutable, meeting the system’s requirement for tamper-proof voting records.</a:t>
            </a:r>
          </a:p>
          <a:p>
            <a:pPr algn="l">
              <a:lnSpc>
                <a:spcPts val="4050"/>
              </a:lnSpc>
            </a:pPr>
            <a:endParaRPr lang="en-US" sz="3000" spc="179">
              <a:solidFill>
                <a:srgbClr val="FFFFFF"/>
              </a:solidFill>
              <a:latin typeface="Canva Sans"/>
              <a:ea typeface="Canva Sans"/>
              <a:cs typeface="Canva Sans"/>
              <a:sym typeface="Canva Sans"/>
            </a:endParaRPr>
          </a:p>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Layer 1 Security:</a:t>
            </a:r>
            <a:r>
              <a:rPr lang="en-US" sz="3000" spc="179">
                <a:solidFill>
                  <a:srgbClr val="FFFFFF"/>
                </a:solidFill>
                <a:latin typeface="Canva Sans"/>
                <a:ea typeface="Canva Sans"/>
                <a:cs typeface="Canva Sans"/>
                <a:sym typeface="Canva Sans"/>
              </a:rPr>
              <a:t> zkSync inherits the security guarantees of Ethereum Layer 1, meaning the system does not sacrifice any security while benefiting from scalability.</a:t>
            </a:r>
          </a:p>
          <a:p>
            <a:pPr algn="l">
              <a:lnSpc>
                <a:spcPts val="4050"/>
              </a:lnSpc>
            </a:pPr>
            <a:endParaRPr lang="en-US" sz="3000" spc="179">
              <a:solidFill>
                <a:srgbClr val="FFFFFF"/>
              </a:solidFill>
              <a:latin typeface="Canva Sans"/>
              <a:ea typeface="Canva Sans"/>
              <a:cs typeface="Canva Sans"/>
              <a:sym typeface="Canva Sans"/>
            </a:endParaRPr>
          </a:p>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Smart Contract Support: </a:t>
            </a:r>
            <a:r>
              <a:rPr lang="en-US" sz="3000" spc="179">
                <a:solidFill>
                  <a:srgbClr val="FFFFFF"/>
                </a:solidFill>
                <a:latin typeface="Canva Sans"/>
                <a:ea typeface="Canva Sans"/>
                <a:cs typeface="Canva Sans"/>
                <a:sym typeface="Canva Sans"/>
              </a:rPr>
              <a:t>zkSync is compatible with Solidity, enabling seamless development and integration of voting-related smart contracts.</a:t>
            </a:r>
          </a:p>
          <a:p>
            <a:pPr marL="0" lvl="0" indent="0" algn="l">
              <a:lnSpc>
                <a:spcPts val="4050"/>
              </a:lnSpc>
              <a:spcBef>
                <a:spcPct val="0"/>
              </a:spcBef>
            </a:pPr>
            <a:endParaRPr lang="en-US" sz="3000" spc="179">
              <a:solidFill>
                <a:srgbClr val="FFFFFF"/>
              </a:solidFill>
              <a:latin typeface="Canva Sans"/>
              <a:ea typeface="Canva Sans"/>
              <a:cs typeface="Canva Sans"/>
              <a:sym typeface="Canv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ZK-SYNC  </a:t>
            </a:r>
          </a:p>
        </p:txBody>
      </p:sp>
      <p:sp>
        <p:nvSpPr>
          <p:cNvPr id="7" name="TextBox 7"/>
          <p:cNvSpPr txBox="1"/>
          <p:nvPr/>
        </p:nvSpPr>
        <p:spPr>
          <a:xfrm>
            <a:off x="1838739" y="2719921"/>
            <a:ext cx="14610522" cy="3590925"/>
          </a:xfrm>
          <a:prstGeom prst="rect">
            <a:avLst/>
          </a:prstGeom>
        </p:spPr>
        <p:txBody>
          <a:bodyPr lIns="0" tIns="0" rIns="0" bIns="0" rtlCol="0" anchor="t">
            <a:spAutoFit/>
          </a:bodyPr>
          <a:lstStyle/>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Scalability: </a:t>
            </a:r>
            <a:r>
              <a:rPr lang="en-US" sz="3000" spc="179">
                <a:solidFill>
                  <a:srgbClr val="FFFFFF"/>
                </a:solidFill>
                <a:latin typeface="Canva Sans"/>
                <a:ea typeface="Canva Sans"/>
                <a:cs typeface="Canva Sans"/>
                <a:sym typeface="Canva Sans"/>
              </a:rPr>
              <a:t>Capable of handling thousands of transactions per second.</a:t>
            </a:r>
          </a:p>
          <a:p>
            <a:pPr algn="l">
              <a:lnSpc>
                <a:spcPts val="4050"/>
              </a:lnSpc>
            </a:pPr>
            <a:endParaRPr lang="en-US" sz="3000" spc="179">
              <a:solidFill>
                <a:srgbClr val="FFFFFF"/>
              </a:solidFill>
              <a:latin typeface="Canva Sans"/>
              <a:ea typeface="Canva Sans"/>
              <a:cs typeface="Canva Sans"/>
              <a:sym typeface="Canva Sans"/>
            </a:endParaRPr>
          </a:p>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Cost-Efficiency:</a:t>
            </a:r>
            <a:r>
              <a:rPr lang="en-US" sz="3000" spc="179">
                <a:solidFill>
                  <a:srgbClr val="FFFFFF"/>
                </a:solidFill>
                <a:latin typeface="Canva Sans"/>
                <a:ea typeface="Canva Sans"/>
                <a:cs typeface="Canva Sans"/>
                <a:sym typeface="Canva Sans"/>
              </a:rPr>
              <a:t> zkSync significantly reduces transaction fees up to </a:t>
            </a:r>
            <a:r>
              <a:rPr lang="en-US" sz="3000" b="1" spc="179">
                <a:solidFill>
                  <a:srgbClr val="FFFFFF"/>
                </a:solidFill>
                <a:latin typeface="Canva Sans Bold"/>
                <a:ea typeface="Canva Sans Bold"/>
                <a:cs typeface="Canva Sans Bold"/>
                <a:sym typeface="Canva Sans Bold"/>
              </a:rPr>
              <a:t>95-98%</a:t>
            </a:r>
            <a:r>
              <a:rPr lang="en-US" sz="3000" spc="179">
                <a:solidFill>
                  <a:srgbClr val="FFFFFF"/>
                </a:solidFill>
                <a:latin typeface="Canva Sans"/>
                <a:ea typeface="Canva Sans"/>
                <a:cs typeface="Canva Sans"/>
                <a:sym typeface="Canva Sans"/>
              </a:rPr>
              <a:t> compared to Ethereum Layer 1, making it suitable for high-volume voting scenarios.</a:t>
            </a:r>
          </a:p>
          <a:p>
            <a:pPr marL="0" lvl="0" indent="0" algn="l">
              <a:lnSpc>
                <a:spcPts val="4050"/>
              </a:lnSpc>
              <a:spcBef>
                <a:spcPct val="0"/>
              </a:spcBef>
            </a:pPr>
            <a:endParaRPr lang="en-US" sz="3000" spc="179">
              <a:solidFill>
                <a:srgbClr val="FFFFFF"/>
              </a:solidFill>
              <a:latin typeface="Canva Sans"/>
              <a:ea typeface="Canva Sans"/>
              <a:cs typeface="Canva Sans"/>
              <a:sym typeface="Canva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376695" y="4815131"/>
            <a:ext cx="1752665" cy="484604"/>
            <a:chOff x="0" y="0"/>
            <a:chExt cx="461607" cy="127632"/>
          </a:xfrm>
        </p:grpSpPr>
        <p:sp>
          <p:nvSpPr>
            <p:cNvPr id="7" name="Freeform 7"/>
            <p:cNvSpPr/>
            <p:nvPr/>
          </p:nvSpPr>
          <p:spPr>
            <a:xfrm>
              <a:off x="0" y="0"/>
              <a:ext cx="461607" cy="127632"/>
            </a:xfrm>
            <a:custGeom>
              <a:avLst/>
              <a:gdLst/>
              <a:ahLst/>
              <a:cxnLst/>
              <a:rect l="l" t="t" r="r" b="b"/>
              <a:pathLst>
                <a:path w="461607" h="127632">
                  <a:moveTo>
                    <a:pt x="63816" y="0"/>
                  </a:moveTo>
                  <a:lnTo>
                    <a:pt x="397791" y="0"/>
                  </a:lnTo>
                  <a:cubicBezTo>
                    <a:pt x="433036" y="0"/>
                    <a:pt x="461607" y="28571"/>
                    <a:pt x="461607" y="63816"/>
                  </a:cubicBezTo>
                  <a:lnTo>
                    <a:pt x="461607" y="63816"/>
                  </a:lnTo>
                  <a:cubicBezTo>
                    <a:pt x="461607" y="80741"/>
                    <a:pt x="454884" y="96973"/>
                    <a:pt x="442916" y="108941"/>
                  </a:cubicBezTo>
                  <a:cubicBezTo>
                    <a:pt x="430948" y="120909"/>
                    <a:pt x="414716" y="127632"/>
                    <a:pt x="397791" y="127632"/>
                  </a:cubicBezTo>
                  <a:lnTo>
                    <a:pt x="63816" y="127632"/>
                  </a:lnTo>
                  <a:cubicBezTo>
                    <a:pt x="28571" y="127632"/>
                    <a:pt x="0" y="99061"/>
                    <a:pt x="0" y="63816"/>
                  </a:cubicBezTo>
                  <a:lnTo>
                    <a:pt x="0" y="63816"/>
                  </a:lnTo>
                  <a:cubicBezTo>
                    <a:pt x="0" y="28571"/>
                    <a:pt x="28571" y="0"/>
                    <a:pt x="63816" y="0"/>
                  </a:cubicBezTo>
                  <a:close/>
                </a:path>
              </a:pathLst>
            </a:custGeom>
            <a:solidFill>
              <a:srgbClr val="FFDE59"/>
            </a:solidFill>
          </p:spPr>
          <p:txBody>
            <a:bodyPr/>
            <a:lstStyle/>
            <a:p>
              <a:endParaRPr lang="en-US"/>
            </a:p>
          </p:txBody>
        </p:sp>
        <p:sp>
          <p:nvSpPr>
            <p:cNvPr id="8" name="TextBox 8"/>
            <p:cNvSpPr txBox="1"/>
            <p:nvPr/>
          </p:nvSpPr>
          <p:spPr>
            <a:xfrm>
              <a:off x="0" y="-38100"/>
              <a:ext cx="461607" cy="16573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838739" y="2719921"/>
            <a:ext cx="14610522" cy="3590925"/>
          </a:xfrm>
          <a:prstGeom prst="rect">
            <a:avLst/>
          </a:prstGeom>
        </p:spPr>
        <p:txBody>
          <a:bodyPr lIns="0" tIns="0" rIns="0" bIns="0" rtlCol="0" anchor="t">
            <a:spAutoFit/>
          </a:bodyPr>
          <a:lstStyle/>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Scalability:</a:t>
            </a:r>
            <a:r>
              <a:rPr lang="en-US" sz="3000" spc="179">
                <a:solidFill>
                  <a:srgbClr val="FFFFFF"/>
                </a:solidFill>
                <a:latin typeface="Canva Sans"/>
                <a:ea typeface="Canva Sans"/>
                <a:cs typeface="Canva Sans"/>
                <a:sym typeface="Canva Sans"/>
              </a:rPr>
              <a:t> Capable of handling thousands of transactions per second.</a:t>
            </a:r>
          </a:p>
          <a:p>
            <a:pPr algn="l">
              <a:lnSpc>
                <a:spcPts val="4050"/>
              </a:lnSpc>
            </a:pPr>
            <a:endParaRPr lang="en-US" sz="3000" spc="179">
              <a:solidFill>
                <a:srgbClr val="FFFFFF"/>
              </a:solidFill>
              <a:latin typeface="Canva Sans"/>
              <a:ea typeface="Canva Sans"/>
              <a:cs typeface="Canva Sans"/>
              <a:sym typeface="Canva Sans"/>
            </a:endParaRPr>
          </a:p>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Cost-Efficiency:</a:t>
            </a:r>
            <a:r>
              <a:rPr lang="en-US" sz="3000" spc="179">
                <a:solidFill>
                  <a:srgbClr val="FFFFFF"/>
                </a:solidFill>
                <a:latin typeface="Canva Sans"/>
                <a:ea typeface="Canva Sans"/>
                <a:cs typeface="Canva Sans"/>
                <a:sym typeface="Canva Sans"/>
              </a:rPr>
              <a:t> zkSync significantly reduces transaction fees up to </a:t>
            </a:r>
            <a:r>
              <a:rPr lang="en-US" sz="3000" b="1" spc="179">
                <a:solidFill>
                  <a:srgbClr val="000000"/>
                </a:solidFill>
                <a:latin typeface="Canva Sans Bold"/>
                <a:ea typeface="Canva Sans Bold"/>
                <a:cs typeface="Canva Sans Bold"/>
                <a:sym typeface="Canva Sans Bold"/>
              </a:rPr>
              <a:t>95-98%</a:t>
            </a:r>
            <a:r>
              <a:rPr lang="en-US" sz="3000" spc="179">
                <a:solidFill>
                  <a:srgbClr val="FFFFFF"/>
                </a:solidFill>
                <a:latin typeface="Canva Sans"/>
                <a:ea typeface="Canva Sans"/>
                <a:cs typeface="Canva Sans"/>
                <a:sym typeface="Canva Sans"/>
              </a:rPr>
              <a:t> compared to Ethereum Layer 1, making it suitable for high-volume voting scenarios.</a:t>
            </a:r>
          </a:p>
          <a:p>
            <a:pPr marL="0" lvl="0" indent="0" algn="l">
              <a:lnSpc>
                <a:spcPts val="4050"/>
              </a:lnSpc>
              <a:spcBef>
                <a:spcPct val="0"/>
              </a:spcBef>
            </a:pPr>
            <a:endParaRPr lang="en-US" sz="3000" spc="179">
              <a:solidFill>
                <a:srgbClr val="FFFFFF"/>
              </a:solidFill>
              <a:latin typeface="Canva Sans"/>
              <a:ea typeface="Canva Sans"/>
              <a:cs typeface="Canva Sans"/>
              <a:sym typeface="Canva Sans"/>
            </a:endParaRPr>
          </a:p>
        </p:txBody>
      </p:sp>
      <p:sp>
        <p:nvSpPr>
          <p:cNvPr id="10" name="TextBox 10"/>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ZK-SYNC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8380690" y="1028700"/>
            <a:ext cx="8202350" cy="8229600"/>
          </a:xfrm>
          <a:custGeom>
            <a:avLst/>
            <a:gdLst/>
            <a:ahLst/>
            <a:cxnLst/>
            <a:rect l="l" t="t" r="r" b="b"/>
            <a:pathLst>
              <a:path w="8202350" h="8229600">
                <a:moveTo>
                  <a:pt x="0" y="0"/>
                </a:moveTo>
                <a:lnTo>
                  <a:pt x="8202350" y="0"/>
                </a:lnTo>
                <a:lnTo>
                  <a:pt x="8202350" y="8229600"/>
                </a:lnTo>
                <a:lnTo>
                  <a:pt x="0" y="8229600"/>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838739" y="1677228"/>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TRANSACTION FEES</a:t>
            </a:r>
          </a:p>
        </p:txBody>
      </p:sp>
      <p:sp>
        <p:nvSpPr>
          <p:cNvPr id="8" name="TextBox 8"/>
          <p:cNvSpPr txBox="1"/>
          <p:nvPr/>
        </p:nvSpPr>
        <p:spPr>
          <a:xfrm>
            <a:off x="356037" y="3118402"/>
            <a:ext cx="8024653" cy="2019973"/>
          </a:xfrm>
          <a:prstGeom prst="rect">
            <a:avLst/>
          </a:prstGeom>
        </p:spPr>
        <p:txBody>
          <a:bodyPr lIns="0" tIns="0" rIns="0" bIns="0" rtlCol="0" anchor="t">
            <a:spAutoFit/>
          </a:bodyPr>
          <a:lstStyle/>
          <a:p>
            <a:pPr algn="ctr">
              <a:lnSpc>
                <a:spcPts val="5438"/>
              </a:lnSpc>
            </a:pPr>
            <a:r>
              <a:rPr lang="en-US" sz="4028" b="1" spc="241">
                <a:solidFill>
                  <a:srgbClr val="FFFFFF"/>
                </a:solidFill>
                <a:latin typeface="Canva Sans Bold"/>
                <a:ea typeface="Canva Sans Bold"/>
                <a:cs typeface="Canva Sans Bold"/>
                <a:sym typeface="Canva Sans Bold"/>
              </a:rPr>
              <a:t>zk-Sync </a:t>
            </a:r>
          </a:p>
          <a:p>
            <a:pPr algn="ctr">
              <a:lnSpc>
                <a:spcPts val="5438"/>
              </a:lnSpc>
            </a:pPr>
            <a:r>
              <a:rPr lang="en-US" sz="4028" b="1" spc="241">
                <a:solidFill>
                  <a:srgbClr val="FFFFFF"/>
                </a:solidFill>
                <a:latin typeface="Canva Sans Bold"/>
                <a:ea typeface="Canva Sans Bold"/>
                <a:cs typeface="Canva Sans Bold"/>
                <a:sym typeface="Canva Sans Bold"/>
              </a:rPr>
              <a:t>VS</a:t>
            </a:r>
          </a:p>
          <a:p>
            <a:pPr marL="0" lvl="0" indent="0" algn="ctr">
              <a:lnSpc>
                <a:spcPts val="5438"/>
              </a:lnSpc>
              <a:spcBef>
                <a:spcPct val="0"/>
              </a:spcBef>
            </a:pPr>
            <a:r>
              <a:rPr lang="en-US" sz="4028" b="1" spc="241">
                <a:solidFill>
                  <a:srgbClr val="FFFFFF"/>
                </a:solidFill>
                <a:latin typeface="Canva Sans Bold"/>
                <a:ea typeface="Canva Sans Bold"/>
                <a:cs typeface="Canva Sans Bold"/>
                <a:sym typeface="Canva Sans Bold"/>
              </a:rPr>
              <a:t>Ethereum Mainnet</a:t>
            </a:r>
          </a:p>
        </p:txBody>
      </p:sp>
      <p:sp>
        <p:nvSpPr>
          <p:cNvPr id="9" name="Freeform 9"/>
          <p:cNvSpPr/>
          <p:nvPr/>
        </p:nvSpPr>
        <p:spPr>
          <a:xfrm>
            <a:off x="521804" y="5720539"/>
            <a:ext cx="2830397" cy="3970113"/>
          </a:xfrm>
          <a:custGeom>
            <a:avLst/>
            <a:gdLst/>
            <a:ahLst/>
            <a:cxnLst/>
            <a:rect l="l" t="t" r="r" b="b"/>
            <a:pathLst>
              <a:path w="2830397" h="3970113">
                <a:moveTo>
                  <a:pt x="0" y="0"/>
                </a:moveTo>
                <a:lnTo>
                  <a:pt x="2830397" y="0"/>
                </a:lnTo>
                <a:lnTo>
                  <a:pt x="2830397" y="3970113"/>
                </a:lnTo>
                <a:lnTo>
                  <a:pt x="0" y="3970113"/>
                </a:lnTo>
                <a:lnTo>
                  <a:pt x="0" y="0"/>
                </a:lnTo>
                <a:close/>
              </a:path>
            </a:pathLst>
          </a:custGeom>
          <a:blipFill>
            <a:blip r:embed="rId4">
              <a:alphaModFix amt="5000"/>
              <a:extLst>
                <a:ext uri="{96DAC541-7B7A-43D3-8B79-37D633B846F1}">
                  <asvg:svgBlip xmlns:asvg="http://schemas.microsoft.com/office/drawing/2016/SVG/main" r:embed="rId5"/>
                </a:ext>
              </a:extLst>
            </a:blip>
            <a:stretch>
              <a:fillRect l="-163423" b="-52972"/>
            </a:stretch>
          </a:blipFill>
          <a:ln cap="sq">
            <a:noFill/>
            <a:prstDash val="solid"/>
            <a:miter/>
          </a:ln>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8380690" y="1028700"/>
            <a:ext cx="8202350" cy="8229600"/>
          </a:xfrm>
          <a:custGeom>
            <a:avLst/>
            <a:gdLst/>
            <a:ahLst/>
            <a:cxnLst/>
            <a:rect l="l" t="t" r="r" b="b"/>
            <a:pathLst>
              <a:path w="8202350" h="8229600">
                <a:moveTo>
                  <a:pt x="0" y="0"/>
                </a:moveTo>
                <a:lnTo>
                  <a:pt x="8202350" y="0"/>
                </a:lnTo>
                <a:lnTo>
                  <a:pt x="8202350" y="8229600"/>
                </a:lnTo>
                <a:lnTo>
                  <a:pt x="0" y="8229600"/>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838739" y="1677228"/>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TRANSACTION FEES</a:t>
            </a:r>
          </a:p>
        </p:txBody>
      </p:sp>
      <p:sp>
        <p:nvSpPr>
          <p:cNvPr id="8" name="TextBox 8"/>
          <p:cNvSpPr txBox="1"/>
          <p:nvPr/>
        </p:nvSpPr>
        <p:spPr>
          <a:xfrm>
            <a:off x="356037" y="3118402"/>
            <a:ext cx="8024653" cy="2019973"/>
          </a:xfrm>
          <a:prstGeom prst="rect">
            <a:avLst/>
          </a:prstGeom>
        </p:spPr>
        <p:txBody>
          <a:bodyPr lIns="0" tIns="0" rIns="0" bIns="0" rtlCol="0" anchor="t">
            <a:spAutoFit/>
          </a:bodyPr>
          <a:lstStyle/>
          <a:p>
            <a:pPr algn="ctr">
              <a:lnSpc>
                <a:spcPts val="5438"/>
              </a:lnSpc>
            </a:pPr>
            <a:r>
              <a:rPr lang="en-US" sz="4028" b="1" spc="241">
                <a:solidFill>
                  <a:srgbClr val="FFFFFF"/>
                </a:solidFill>
                <a:latin typeface="Canva Sans Bold"/>
                <a:ea typeface="Canva Sans Bold"/>
                <a:cs typeface="Canva Sans Bold"/>
                <a:sym typeface="Canva Sans Bold"/>
              </a:rPr>
              <a:t>zk-Sync </a:t>
            </a:r>
          </a:p>
          <a:p>
            <a:pPr algn="ctr">
              <a:lnSpc>
                <a:spcPts val="5438"/>
              </a:lnSpc>
            </a:pPr>
            <a:r>
              <a:rPr lang="en-US" sz="4028" b="1" spc="241">
                <a:solidFill>
                  <a:srgbClr val="FFFFFF"/>
                </a:solidFill>
                <a:latin typeface="Canva Sans Bold"/>
                <a:ea typeface="Canva Sans Bold"/>
                <a:cs typeface="Canva Sans Bold"/>
                <a:sym typeface="Canva Sans Bold"/>
              </a:rPr>
              <a:t>VS</a:t>
            </a:r>
          </a:p>
          <a:p>
            <a:pPr marL="0" lvl="0" indent="0" algn="ctr">
              <a:lnSpc>
                <a:spcPts val="5438"/>
              </a:lnSpc>
              <a:spcBef>
                <a:spcPct val="0"/>
              </a:spcBef>
            </a:pPr>
            <a:r>
              <a:rPr lang="en-US" sz="4028" b="1" spc="241">
                <a:solidFill>
                  <a:srgbClr val="FFFFFF"/>
                </a:solidFill>
                <a:latin typeface="Canva Sans Bold"/>
                <a:ea typeface="Canva Sans Bold"/>
                <a:cs typeface="Canva Sans Bold"/>
                <a:sym typeface="Canva Sans Bold"/>
              </a:rPr>
              <a:t>Ethereum Mainnet</a:t>
            </a:r>
          </a:p>
        </p:txBody>
      </p:sp>
      <p:grpSp>
        <p:nvGrpSpPr>
          <p:cNvPr id="9" name="Group 9"/>
          <p:cNvGrpSpPr/>
          <p:nvPr/>
        </p:nvGrpSpPr>
        <p:grpSpPr>
          <a:xfrm>
            <a:off x="8380690" y="3384640"/>
            <a:ext cx="8202350" cy="5053688"/>
            <a:chOff x="0" y="0"/>
            <a:chExt cx="2160290" cy="1331012"/>
          </a:xfrm>
        </p:grpSpPr>
        <p:sp>
          <p:nvSpPr>
            <p:cNvPr id="10" name="Freeform 10"/>
            <p:cNvSpPr/>
            <p:nvPr/>
          </p:nvSpPr>
          <p:spPr>
            <a:xfrm>
              <a:off x="0" y="0"/>
              <a:ext cx="2160290" cy="1331012"/>
            </a:xfrm>
            <a:custGeom>
              <a:avLst/>
              <a:gdLst/>
              <a:ahLst/>
              <a:cxnLst/>
              <a:rect l="l" t="t" r="r" b="b"/>
              <a:pathLst>
                <a:path w="2160290" h="1331012">
                  <a:moveTo>
                    <a:pt x="0" y="0"/>
                  </a:moveTo>
                  <a:lnTo>
                    <a:pt x="2160290" y="0"/>
                  </a:lnTo>
                  <a:lnTo>
                    <a:pt x="2160290" y="1331012"/>
                  </a:lnTo>
                  <a:lnTo>
                    <a:pt x="0" y="1331012"/>
                  </a:lnTo>
                  <a:close/>
                </a:path>
              </a:pathLst>
            </a:custGeom>
            <a:solidFill>
              <a:srgbClr val="1D1A1F">
                <a:alpha val="89804"/>
              </a:srgbClr>
            </a:solidFill>
          </p:spPr>
          <p:txBody>
            <a:bodyPr/>
            <a:lstStyle/>
            <a:p>
              <a:endParaRPr lang="en-US"/>
            </a:p>
          </p:txBody>
        </p:sp>
        <p:sp>
          <p:nvSpPr>
            <p:cNvPr id="11" name="TextBox 11"/>
            <p:cNvSpPr txBox="1"/>
            <p:nvPr/>
          </p:nvSpPr>
          <p:spPr>
            <a:xfrm>
              <a:off x="0" y="-38100"/>
              <a:ext cx="2160290" cy="136911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380690" y="1028700"/>
            <a:ext cx="8202350" cy="1487295"/>
            <a:chOff x="0" y="0"/>
            <a:chExt cx="2160290" cy="391716"/>
          </a:xfrm>
        </p:grpSpPr>
        <p:sp>
          <p:nvSpPr>
            <p:cNvPr id="13" name="Freeform 13"/>
            <p:cNvSpPr/>
            <p:nvPr/>
          </p:nvSpPr>
          <p:spPr>
            <a:xfrm>
              <a:off x="0" y="0"/>
              <a:ext cx="2160290" cy="391716"/>
            </a:xfrm>
            <a:custGeom>
              <a:avLst/>
              <a:gdLst/>
              <a:ahLst/>
              <a:cxnLst/>
              <a:rect l="l" t="t" r="r" b="b"/>
              <a:pathLst>
                <a:path w="2160290" h="391716">
                  <a:moveTo>
                    <a:pt x="0" y="0"/>
                  </a:moveTo>
                  <a:lnTo>
                    <a:pt x="2160290" y="0"/>
                  </a:lnTo>
                  <a:lnTo>
                    <a:pt x="2160290" y="391716"/>
                  </a:lnTo>
                  <a:lnTo>
                    <a:pt x="0" y="391716"/>
                  </a:lnTo>
                  <a:close/>
                </a:path>
              </a:pathLst>
            </a:custGeom>
            <a:solidFill>
              <a:srgbClr val="1D1A1F">
                <a:alpha val="89804"/>
              </a:srgbClr>
            </a:solidFill>
          </p:spPr>
          <p:txBody>
            <a:bodyPr/>
            <a:lstStyle/>
            <a:p>
              <a:endParaRPr lang="en-US"/>
            </a:p>
          </p:txBody>
        </p:sp>
        <p:sp>
          <p:nvSpPr>
            <p:cNvPr id="14" name="TextBox 14"/>
            <p:cNvSpPr txBox="1"/>
            <p:nvPr/>
          </p:nvSpPr>
          <p:spPr>
            <a:xfrm>
              <a:off x="0" y="-38100"/>
              <a:ext cx="2160290" cy="429816"/>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521804" y="5720539"/>
            <a:ext cx="2830397" cy="3970113"/>
          </a:xfrm>
          <a:custGeom>
            <a:avLst/>
            <a:gdLst/>
            <a:ahLst/>
            <a:cxnLst/>
            <a:rect l="l" t="t" r="r" b="b"/>
            <a:pathLst>
              <a:path w="2830397" h="3970113">
                <a:moveTo>
                  <a:pt x="0" y="0"/>
                </a:moveTo>
                <a:lnTo>
                  <a:pt x="2830397" y="0"/>
                </a:lnTo>
                <a:lnTo>
                  <a:pt x="2830397" y="3970113"/>
                </a:lnTo>
                <a:lnTo>
                  <a:pt x="0" y="3970113"/>
                </a:lnTo>
                <a:lnTo>
                  <a:pt x="0" y="0"/>
                </a:lnTo>
                <a:close/>
              </a:path>
            </a:pathLst>
          </a:custGeom>
          <a:blipFill>
            <a:blip r:embed="rId4">
              <a:alphaModFix amt="5000"/>
              <a:extLst>
                <a:ext uri="{96DAC541-7B7A-43D3-8B79-37D633B846F1}">
                  <asvg:svgBlip xmlns:asvg="http://schemas.microsoft.com/office/drawing/2016/SVG/main" r:embed="rId5"/>
                </a:ext>
              </a:extLst>
            </a:blip>
            <a:stretch>
              <a:fillRect l="-163423" b="-52972"/>
            </a:stretch>
          </a:blipFill>
          <a:ln cap="sq">
            <a:noFill/>
            <a:prstDash val="solid"/>
            <a:miter/>
          </a:ln>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 SMART CONTRACTS</a:t>
            </a:r>
          </a:p>
        </p:txBody>
      </p:sp>
      <p:sp>
        <p:nvSpPr>
          <p:cNvPr id="7" name="TextBox 7"/>
          <p:cNvSpPr txBox="1"/>
          <p:nvPr/>
        </p:nvSpPr>
        <p:spPr>
          <a:xfrm>
            <a:off x="1838739" y="4362450"/>
            <a:ext cx="14610522" cy="1524000"/>
          </a:xfrm>
          <a:prstGeom prst="rect">
            <a:avLst/>
          </a:prstGeom>
        </p:spPr>
        <p:txBody>
          <a:bodyPr lIns="0" tIns="0" rIns="0" bIns="0" rtlCol="0" anchor="t">
            <a:spAutoFit/>
          </a:bodyPr>
          <a:lstStyle/>
          <a:p>
            <a:pPr algn="ctr">
              <a:lnSpc>
                <a:spcPts val="4050"/>
              </a:lnSpc>
            </a:pPr>
            <a:r>
              <a:rPr lang="en-US" sz="3000" spc="179">
                <a:solidFill>
                  <a:srgbClr val="FFFFFF"/>
                </a:solidFill>
                <a:latin typeface="Canva Sans"/>
                <a:ea typeface="Canva Sans"/>
                <a:cs typeface="Canva Sans"/>
                <a:sym typeface="Canva Sans"/>
              </a:rPr>
              <a:t>Smart contracts written in </a:t>
            </a:r>
            <a:r>
              <a:rPr lang="en-US" sz="3000" b="1" spc="179">
                <a:solidFill>
                  <a:srgbClr val="FFFFFF"/>
                </a:solidFill>
                <a:latin typeface="Canva Sans Bold"/>
                <a:ea typeface="Canva Sans Bold"/>
                <a:cs typeface="Canva Sans Bold"/>
                <a:sym typeface="Canva Sans Bold"/>
              </a:rPr>
              <a:t>Solidity</a:t>
            </a:r>
            <a:r>
              <a:rPr lang="en-US" sz="3000" spc="179">
                <a:solidFill>
                  <a:srgbClr val="FFFFFF"/>
                </a:solidFill>
                <a:latin typeface="Canva Sans"/>
                <a:ea typeface="Canva Sans"/>
                <a:cs typeface="Canva Sans"/>
                <a:sym typeface="Canva Sans"/>
              </a:rPr>
              <a:t> will handle the core voting logic, including vote casting, encryption, and result aggregation.</a:t>
            </a:r>
          </a:p>
          <a:p>
            <a:pPr marL="0" lvl="0" indent="0" algn="ctr">
              <a:lnSpc>
                <a:spcPts val="4050"/>
              </a:lnSpc>
              <a:spcBef>
                <a:spcPct val="0"/>
              </a:spcBef>
            </a:pPr>
            <a:endParaRPr lang="en-US" sz="3000" spc="179">
              <a:solidFill>
                <a:srgbClr val="FFFFFF"/>
              </a:solidFill>
              <a:latin typeface="Canva Sans"/>
              <a:ea typeface="Canva Sans"/>
              <a:cs typeface="Canva Sans"/>
              <a:sym typeface="Canva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 SMART CONTRACTS</a:t>
            </a:r>
          </a:p>
        </p:txBody>
      </p:sp>
      <p:sp>
        <p:nvSpPr>
          <p:cNvPr id="7" name="TextBox 7"/>
          <p:cNvSpPr txBox="1"/>
          <p:nvPr/>
        </p:nvSpPr>
        <p:spPr>
          <a:xfrm>
            <a:off x="1838739" y="2748496"/>
            <a:ext cx="14610522" cy="6128385"/>
          </a:xfrm>
          <a:prstGeom prst="rect">
            <a:avLst/>
          </a:prstGeom>
        </p:spPr>
        <p:txBody>
          <a:bodyPr lIns="0" tIns="0" rIns="0" bIns="0" rtlCol="0" anchor="t">
            <a:spAutoFit/>
          </a:bodyPr>
          <a:lstStyle/>
          <a:p>
            <a:pPr marL="647700" lvl="1" indent="-323850" algn="l">
              <a:lnSpc>
                <a:spcPts val="3720"/>
              </a:lnSpc>
              <a:buFont typeface="Arial"/>
              <a:buChar char="•"/>
            </a:pPr>
            <a:r>
              <a:rPr lang="en-US" sz="3000" b="1" spc="179">
                <a:solidFill>
                  <a:srgbClr val="FFFFFF"/>
                </a:solidFill>
                <a:latin typeface="Canva Sans Bold"/>
                <a:ea typeface="Canva Sans Bold"/>
                <a:cs typeface="Canva Sans Bold"/>
                <a:sym typeface="Canva Sans Bold"/>
              </a:rPr>
              <a:t>Transparency:</a:t>
            </a:r>
            <a:r>
              <a:rPr lang="en-US" sz="3000" spc="179">
                <a:solidFill>
                  <a:srgbClr val="FFFFFF"/>
                </a:solidFill>
                <a:latin typeface="Canva Sans"/>
                <a:ea typeface="Canva Sans"/>
                <a:cs typeface="Canva Sans"/>
                <a:sym typeface="Canva Sans"/>
              </a:rPr>
              <a:t> All voting operations are recorded on the blockchain, ensuring that the process is auditable and verifiable by all stakeholders.</a:t>
            </a:r>
          </a:p>
          <a:p>
            <a:pPr algn="l">
              <a:lnSpc>
                <a:spcPts val="4050"/>
              </a:lnSpc>
            </a:pPr>
            <a:endParaRPr lang="en-US" sz="3000" spc="179">
              <a:solidFill>
                <a:srgbClr val="FFFFFF"/>
              </a:solidFill>
              <a:latin typeface="Canva Sans"/>
              <a:ea typeface="Canva Sans"/>
              <a:cs typeface="Canva Sans"/>
              <a:sym typeface="Canva Sans"/>
            </a:endParaRPr>
          </a:p>
          <a:p>
            <a:pPr marL="647700" lvl="1" indent="-323850" algn="l">
              <a:lnSpc>
                <a:spcPts val="3720"/>
              </a:lnSpc>
              <a:buFont typeface="Arial"/>
              <a:buChar char="•"/>
            </a:pPr>
            <a:r>
              <a:rPr lang="en-US" sz="3000" b="1" spc="179">
                <a:solidFill>
                  <a:srgbClr val="FFFFFF"/>
                </a:solidFill>
                <a:latin typeface="Canva Sans Bold"/>
                <a:ea typeface="Canva Sans Bold"/>
                <a:cs typeface="Canva Sans Bold"/>
                <a:sym typeface="Canva Sans Bold"/>
              </a:rPr>
              <a:t>Automation:</a:t>
            </a:r>
            <a:r>
              <a:rPr lang="en-US" sz="3000" spc="179">
                <a:solidFill>
                  <a:srgbClr val="FFFFFF"/>
                </a:solidFill>
                <a:latin typeface="Canva Sans"/>
                <a:ea typeface="Canva Sans"/>
                <a:cs typeface="Canva Sans"/>
                <a:sym typeface="Canva Sans"/>
              </a:rPr>
              <a:t> Smart contracts eliminate the need for manual intervention by automating processes such as vote counting and validation.</a:t>
            </a:r>
          </a:p>
          <a:p>
            <a:pPr algn="l">
              <a:lnSpc>
                <a:spcPts val="3720"/>
              </a:lnSpc>
            </a:pPr>
            <a:endParaRPr lang="en-US" sz="3000" spc="179">
              <a:solidFill>
                <a:srgbClr val="FFFFFF"/>
              </a:solidFill>
              <a:latin typeface="Canva Sans"/>
              <a:ea typeface="Canva Sans"/>
              <a:cs typeface="Canva Sans"/>
              <a:sym typeface="Canva Sans"/>
            </a:endParaRPr>
          </a:p>
          <a:p>
            <a:pPr marL="647700" lvl="1" indent="-323850" algn="l">
              <a:lnSpc>
                <a:spcPts val="3720"/>
              </a:lnSpc>
              <a:buFont typeface="Arial"/>
              <a:buChar char="•"/>
            </a:pPr>
            <a:r>
              <a:rPr lang="en-US" sz="3000" b="1" spc="179">
                <a:solidFill>
                  <a:srgbClr val="FFFFFF"/>
                </a:solidFill>
                <a:latin typeface="Canva Sans Bold"/>
                <a:ea typeface="Canva Sans Bold"/>
                <a:cs typeface="Canva Sans Bold"/>
                <a:sym typeface="Canva Sans Bold"/>
              </a:rPr>
              <a:t>Anonymity: </a:t>
            </a:r>
            <a:r>
              <a:rPr lang="en-US" sz="3000" spc="179">
                <a:solidFill>
                  <a:srgbClr val="FFFFFF"/>
                </a:solidFill>
                <a:latin typeface="Canva Sans"/>
                <a:ea typeface="Canva Sans"/>
                <a:cs typeface="Canva Sans"/>
                <a:sym typeface="Canva Sans"/>
              </a:rPr>
              <a:t>The system will encrypt votes before storing them, ensuring that individual voter preferences remain private.</a:t>
            </a:r>
          </a:p>
          <a:p>
            <a:pPr algn="l">
              <a:lnSpc>
                <a:spcPts val="3720"/>
              </a:lnSpc>
            </a:pPr>
            <a:endParaRPr lang="en-US" sz="3000" spc="179">
              <a:solidFill>
                <a:srgbClr val="FFFFFF"/>
              </a:solidFill>
              <a:latin typeface="Canva Sans"/>
              <a:ea typeface="Canva Sans"/>
              <a:cs typeface="Canva Sans"/>
              <a:sym typeface="Canva Sans"/>
            </a:endParaRPr>
          </a:p>
          <a:p>
            <a:pPr marL="647700" lvl="1" indent="-323850" algn="l">
              <a:lnSpc>
                <a:spcPts val="3720"/>
              </a:lnSpc>
              <a:buFont typeface="Arial"/>
              <a:buChar char="•"/>
            </a:pPr>
            <a:r>
              <a:rPr lang="en-US" sz="3000" b="1" spc="179">
                <a:solidFill>
                  <a:srgbClr val="FFFFFF"/>
                </a:solidFill>
                <a:latin typeface="Canva Sans Bold"/>
                <a:ea typeface="Canva Sans Bold"/>
                <a:cs typeface="Canva Sans Bold"/>
                <a:sym typeface="Canva Sans Bold"/>
              </a:rPr>
              <a:t>Tamper-Proof: </a:t>
            </a:r>
            <a:r>
              <a:rPr lang="en-US" sz="3000" spc="179">
                <a:solidFill>
                  <a:srgbClr val="FFFFFF"/>
                </a:solidFill>
                <a:latin typeface="Canva Sans"/>
                <a:ea typeface="Canva Sans"/>
                <a:cs typeface="Canva Sans"/>
                <a:sym typeface="Canva Sans"/>
              </a:rPr>
              <a:t>Once deployed, the smart contract logic cannot be altered, ensuring trust in the system’s integrity.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896576" y="3556217"/>
            <a:ext cx="12628737" cy="676464"/>
            <a:chOff x="0" y="0"/>
            <a:chExt cx="3326087" cy="178163"/>
          </a:xfrm>
        </p:grpSpPr>
        <p:sp>
          <p:nvSpPr>
            <p:cNvPr id="7" name="Freeform 7"/>
            <p:cNvSpPr/>
            <p:nvPr/>
          </p:nvSpPr>
          <p:spPr>
            <a:xfrm>
              <a:off x="0" y="0"/>
              <a:ext cx="3326087" cy="178163"/>
            </a:xfrm>
            <a:custGeom>
              <a:avLst/>
              <a:gdLst/>
              <a:ahLst/>
              <a:cxnLst/>
              <a:rect l="l" t="t" r="r" b="b"/>
              <a:pathLst>
                <a:path w="3326087" h="178163">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txBody>
            <a:bodyPr/>
            <a:lstStyle/>
            <a:p>
              <a:endParaRPr lang="en-US"/>
            </a:p>
          </p:txBody>
        </p:sp>
        <p:sp>
          <p:nvSpPr>
            <p:cNvPr id="8" name="TextBox 8"/>
            <p:cNvSpPr txBox="1"/>
            <p:nvPr/>
          </p:nvSpPr>
          <p:spPr>
            <a:xfrm>
              <a:off x="88900" y="-57150"/>
              <a:ext cx="3148287" cy="235313"/>
            </a:xfrm>
            <a:prstGeom prst="rect">
              <a:avLst/>
            </a:prstGeom>
          </p:spPr>
          <p:txBody>
            <a:bodyPr lIns="50800" tIns="50800" rIns="50800" bIns="50800" rtlCol="0" anchor="ctr"/>
            <a:lstStyle/>
            <a:p>
              <a:pPr algn="ctr">
                <a:lnSpc>
                  <a:spcPts val="4200"/>
                </a:lnSpc>
              </a:pPr>
              <a:endParaRPr/>
            </a:p>
          </p:txBody>
        </p:sp>
      </p:grpSp>
      <p:sp>
        <p:nvSpPr>
          <p:cNvPr id="9" name="TextBox 9"/>
          <p:cNvSpPr txBox="1"/>
          <p:nvPr/>
        </p:nvSpPr>
        <p:spPr>
          <a:xfrm>
            <a:off x="3321652" y="1666264"/>
            <a:ext cx="11778584" cy="838309"/>
          </a:xfrm>
          <a:prstGeom prst="rect">
            <a:avLst/>
          </a:prstGeom>
        </p:spPr>
        <p:txBody>
          <a:bodyPr lIns="0" tIns="0" rIns="0" bIns="0" rtlCol="0" anchor="t">
            <a:spAutoFit/>
          </a:bodyPr>
          <a:lstStyle/>
          <a:p>
            <a:pPr marL="0" lvl="0" indent="0" algn="ctr">
              <a:lnSpc>
                <a:spcPts val="5100"/>
              </a:lnSpc>
            </a:pPr>
            <a:r>
              <a:rPr lang="en-US" sz="5313" spc="-318">
                <a:solidFill>
                  <a:srgbClr val="FFFFFF"/>
                </a:solidFill>
                <a:latin typeface="Rustic Printed"/>
                <a:ea typeface="Rustic Printed"/>
                <a:cs typeface="Rustic Printed"/>
                <a:sym typeface="Rustic Printed"/>
              </a:rPr>
              <a:t>TEAM MEMBERS</a:t>
            </a:r>
          </a:p>
        </p:txBody>
      </p:sp>
      <p:sp>
        <p:nvSpPr>
          <p:cNvPr id="10" name="TextBox 10"/>
          <p:cNvSpPr txBox="1"/>
          <p:nvPr/>
        </p:nvSpPr>
        <p:spPr>
          <a:xfrm>
            <a:off x="3184923" y="3627749"/>
            <a:ext cx="12052042" cy="495300"/>
          </a:xfrm>
          <a:prstGeom prst="rect">
            <a:avLst/>
          </a:prstGeom>
        </p:spPr>
        <p:txBody>
          <a:bodyPr lIns="0" tIns="0" rIns="0" bIns="0" rtlCol="0" anchor="t">
            <a:spAutoFit/>
          </a:bodyPr>
          <a:lstStyle/>
          <a:p>
            <a:pPr marL="0" lvl="0" indent="0" algn="ctr">
              <a:lnSpc>
                <a:spcPts val="4050"/>
              </a:lnSpc>
              <a:spcBef>
                <a:spcPct val="0"/>
              </a:spcBef>
            </a:pPr>
            <a:r>
              <a:rPr lang="en-US" sz="3000" b="1" u="none" strike="noStrike" spc="179">
                <a:solidFill>
                  <a:srgbClr val="FFFFFF"/>
                </a:solidFill>
                <a:latin typeface="Canva Sans Medium"/>
                <a:ea typeface="Canva Sans Medium"/>
                <a:cs typeface="Canva Sans Medium"/>
                <a:sym typeface="Canva Sans Medium"/>
              </a:rPr>
              <a:t>Suhail Mahmoud</a:t>
            </a:r>
          </a:p>
        </p:txBody>
      </p:sp>
      <p:grpSp>
        <p:nvGrpSpPr>
          <p:cNvPr id="11" name="Group 11"/>
          <p:cNvGrpSpPr/>
          <p:nvPr/>
        </p:nvGrpSpPr>
        <p:grpSpPr>
          <a:xfrm>
            <a:off x="2896576" y="4584450"/>
            <a:ext cx="12628737" cy="676464"/>
            <a:chOff x="0" y="0"/>
            <a:chExt cx="3326087" cy="178163"/>
          </a:xfrm>
        </p:grpSpPr>
        <p:sp>
          <p:nvSpPr>
            <p:cNvPr id="12" name="Freeform 12"/>
            <p:cNvSpPr/>
            <p:nvPr/>
          </p:nvSpPr>
          <p:spPr>
            <a:xfrm>
              <a:off x="0" y="0"/>
              <a:ext cx="3326087" cy="178163"/>
            </a:xfrm>
            <a:custGeom>
              <a:avLst/>
              <a:gdLst/>
              <a:ahLst/>
              <a:cxnLst/>
              <a:rect l="l" t="t" r="r" b="b"/>
              <a:pathLst>
                <a:path w="3326087" h="178163">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txBody>
            <a:bodyPr/>
            <a:lstStyle/>
            <a:p>
              <a:endParaRPr lang="en-US"/>
            </a:p>
          </p:txBody>
        </p:sp>
        <p:sp>
          <p:nvSpPr>
            <p:cNvPr id="13" name="TextBox 13"/>
            <p:cNvSpPr txBox="1"/>
            <p:nvPr/>
          </p:nvSpPr>
          <p:spPr>
            <a:xfrm>
              <a:off x="88900" y="-57150"/>
              <a:ext cx="3148287" cy="235313"/>
            </a:xfrm>
            <a:prstGeom prst="rect">
              <a:avLst/>
            </a:prstGeom>
          </p:spPr>
          <p:txBody>
            <a:bodyPr lIns="50800" tIns="50800" rIns="50800" bIns="50800" rtlCol="0" anchor="ctr"/>
            <a:lstStyle/>
            <a:p>
              <a:pPr algn="ctr">
                <a:lnSpc>
                  <a:spcPts val="4200"/>
                </a:lnSpc>
              </a:pPr>
              <a:endParaRPr/>
            </a:p>
          </p:txBody>
        </p:sp>
      </p:grpSp>
      <p:grpSp>
        <p:nvGrpSpPr>
          <p:cNvPr id="14" name="Group 14"/>
          <p:cNvGrpSpPr/>
          <p:nvPr/>
        </p:nvGrpSpPr>
        <p:grpSpPr>
          <a:xfrm>
            <a:off x="2896576" y="5565713"/>
            <a:ext cx="12628737" cy="676464"/>
            <a:chOff x="0" y="0"/>
            <a:chExt cx="3326087" cy="178163"/>
          </a:xfrm>
        </p:grpSpPr>
        <p:sp>
          <p:nvSpPr>
            <p:cNvPr id="15" name="Freeform 15"/>
            <p:cNvSpPr/>
            <p:nvPr/>
          </p:nvSpPr>
          <p:spPr>
            <a:xfrm>
              <a:off x="0" y="0"/>
              <a:ext cx="3326087" cy="178163"/>
            </a:xfrm>
            <a:custGeom>
              <a:avLst/>
              <a:gdLst/>
              <a:ahLst/>
              <a:cxnLst/>
              <a:rect l="l" t="t" r="r" b="b"/>
              <a:pathLst>
                <a:path w="3326087" h="178163">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txBody>
            <a:bodyPr/>
            <a:lstStyle/>
            <a:p>
              <a:endParaRPr lang="en-US"/>
            </a:p>
          </p:txBody>
        </p:sp>
        <p:sp>
          <p:nvSpPr>
            <p:cNvPr id="16" name="TextBox 16"/>
            <p:cNvSpPr txBox="1"/>
            <p:nvPr/>
          </p:nvSpPr>
          <p:spPr>
            <a:xfrm>
              <a:off x="88900" y="-57150"/>
              <a:ext cx="3148287" cy="235313"/>
            </a:xfrm>
            <a:prstGeom prst="rect">
              <a:avLst/>
            </a:prstGeom>
          </p:spPr>
          <p:txBody>
            <a:bodyPr lIns="50800" tIns="50800" rIns="50800" bIns="50800" rtlCol="0" anchor="ctr"/>
            <a:lstStyle/>
            <a:p>
              <a:pPr algn="ctr">
                <a:lnSpc>
                  <a:spcPts val="4200"/>
                </a:lnSpc>
              </a:pPr>
              <a:endParaRPr/>
            </a:p>
          </p:txBody>
        </p:sp>
      </p:grpSp>
      <p:grpSp>
        <p:nvGrpSpPr>
          <p:cNvPr id="17" name="Group 17"/>
          <p:cNvGrpSpPr/>
          <p:nvPr/>
        </p:nvGrpSpPr>
        <p:grpSpPr>
          <a:xfrm>
            <a:off x="2896576" y="6546977"/>
            <a:ext cx="12628737" cy="676464"/>
            <a:chOff x="0" y="0"/>
            <a:chExt cx="3326087" cy="178163"/>
          </a:xfrm>
        </p:grpSpPr>
        <p:sp>
          <p:nvSpPr>
            <p:cNvPr id="18" name="Freeform 18"/>
            <p:cNvSpPr/>
            <p:nvPr/>
          </p:nvSpPr>
          <p:spPr>
            <a:xfrm>
              <a:off x="0" y="0"/>
              <a:ext cx="3326087" cy="178163"/>
            </a:xfrm>
            <a:custGeom>
              <a:avLst/>
              <a:gdLst/>
              <a:ahLst/>
              <a:cxnLst/>
              <a:rect l="l" t="t" r="r" b="b"/>
              <a:pathLst>
                <a:path w="3326087" h="178163">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txBody>
            <a:bodyPr/>
            <a:lstStyle/>
            <a:p>
              <a:endParaRPr lang="en-US"/>
            </a:p>
          </p:txBody>
        </p:sp>
        <p:sp>
          <p:nvSpPr>
            <p:cNvPr id="19" name="TextBox 19"/>
            <p:cNvSpPr txBox="1"/>
            <p:nvPr/>
          </p:nvSpPr>
          <p:spPr>
            <a:xfrm>
              <a:off x="88900" y="-57150"/>
              <a:ext cx="3148287" cy="235313"/>
            </a:xfrm>
            <a:prstGeom prst="rect">
              <a:avLst/>
            </a:prstGeom>
          </p:spPr>
          <p:txBody>
            <a:bodyPr lIns="50800" tIns="50800" rIns="50800" bIns="50800" rtlCol="0" anchor="ctr"/>
            <a:lstStyle/>
            <a:p>
              <a:pPr algn="ctr">
                <a:lnSpc>
                  <a:spcPts val="4200"/>
                </a:lnSpc>
              </a:pPr>
              <a:endParaRPr/>
            </a:p>
          </p:txBody>
        </p:sp>
      </p:grpSp>
      <p:grpSp>
        <p:nvGrpSpPr>
          <p:cNvPr id="20" name="Group 20"/>
          <p:cNvGrpSpPr/>
          <p:nvPr/>
        </p:nvGrpSpPr>
        <p:grpSpPr>
          <a:xfrm>
            <a:off x="2896576" y="7528241"/>
            <a:ext cx="12628737" cy="676464"/>
            <a:chOff x="0" y="0"/>
            <a:chExt cx="3326087" cy="178163"/>
          </a:xfrm>
        </p:grpSpPr>
        <p:sp>
          <p:nvSpPr>
            <p:cNvPr id="21" name="Freeform 21"/>
            <p:cNvSpPr/>
            <p:nvPr/>
          </p:nvSpPr>
          <p:spPr>
            <a:xfrm>
              <a:off x="0" y="0"/>
              <a:ext cx="3326087" cy="178163"/>
            </a:xfrm>
            <a:custGeom>
              <a:avLst/>
              <a:gdLst/>
              <a:ahLst/>
              <a:cxnLst/>
              <a:rect l="l" t="t" r="r" b="b"/>
              <a:pathLst>
                <a:path w="3326087" h="178163">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txBody>
            <a:bodyPr/>
            <a:lstStyle/>
            <a:p>
              <a:endParaRPr lang="en-US"/>
            </a:p>
          </p:txBody>
        </p:sp>
        <p:sp>
          <p:nvSpPr>
            <p:cNvPr id="22" name="TextBox 22"/>
            <p:cNvSpPr txBox="1"/>
            <p:nvPr/>
          </p:nvSpPr>
          <p:spPr>
            <a:xfrm>
              <a:off x="88900" y="-57150"/>
              <a:ext cx="3148287" cy="235313"/>
            </a:xfrm>
            <a:prstGeom prst="rect">
              <a:avLst/>
            </a:prstGeom>
          </p:spPr>
          <p:txBody>
            <a:bodyPr lIns="50800" tIns="50800" rIns="50800" bIns="50800" rtlCol="0" anchor="ctr"/>
            <a:lstStyle/>
            <a:p>
              <a:pPr algn="ctr">
                <a:lnSpc>
                  <a:spcPts val="4200"/>
                </a:lnSpc>
              </a:pPr>
              <a:endParaRPr/>
            </a:p>
          </p:txBody>
        </p:sp>
      </p:grpSp>
      <p:grpSp>
        <p:nvGrpSpPr>
          <p:cNvPr id="23" name="Group 23"/>
          <p:cNvGrpSpPr/>
          <p:nvPr/>
        </p:nvGrpSpPr>
        <p:grpSpPr>
          <a:xfrm>
            <a:off x="2896576" y="8475318"/>
            <a:ext cx="12628737" cy="676464"/>
            <a:chOff x="0" y="0"/>
            <a:chExt cx="3326087" cy="178163"/>
          </a:xfrm>
        </p:grpSpPr>
        <p:sp>
          <p:nvSpPr>
            <p:cNvPr id="24" name="Freeform 24"/>
            <p:cNvSpPr/>
            <p:nvPr/>
          </p:nvSpPr>
          <p:spPr>
            <a:xfrm>
              <a:off x="0" y="0"/>
              <a:ext cx="3326087" cy="178163"/>
            </a:xfrm>
            <a:custGeom>
              <a:avLst/>
              <a:gdLst/>
              <a:ahLst/>
              <a:cxnLst/>
              <a:rect l="l" t="t" r="r" b="b"/>
              <a:pathLst>
                <a:path w="3326087" h="178163">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txBody>
            <a:bodyPr/>
            <a:lstStyle/>
            <a:p>
              <a:endParaRPr lang="en-US"/>
            </a:p>
          </p:txBody>
        </p:sp>
        <p:sp>
          <p:nvSpPr>
            <p:cNvPr id="25" name="TextBox 25"/>
            <p:cNvSpPr txBox="1"/>
            <p:nvPr/>
          </p:nvSpPr>
          <p:spPr>
            <a:xfrm>
              <a:off x="88900" y="-57150"/>
              <a:ext cx="3148287" cy="235313"/>
            </a:xfrm>
            <a:prstGeom prst="rect">
              <a:avLst/>
            </a:prstGeom>
          </p:spPr>
          <p:txBody>
            <a:bodyPr lIns="50800" tIns="50800" rIns="50800" bIns="50800" rtlCol="0" anchor="ctr"/>
            <a:lstStyle/>
            <a:p>
              <a:pPr algn="ctr">
                <a:lnSpc>
                  <a:spcPts val="4200"/>
                </a:lnSpc>
              </a:pPr>
              <a:endParaRPr/>
            </a:p>
          </p:txBody>
        </p:sp>
      </p:grpSp>
      <p:sp>
        <p:nvSpPr>
          <p:cNvPr id="26" name="TextBox 26"/>
          <p:cNvSpPr txBox="1"/>
          <p:nvPr/>
        </p:nvSpPr>
        <p:spPr>
          <a:xfrm>
            <a:off x="3184923" y="4632263"/>
            <a:ext cx="12052042" cy="495300"/>
          </a:xfrm>
          <a:prstGeom prst="rect">
            <a:avLst/>
          </a:prstGeom>
        </p:spPr>
        <p:txBody>
          <a:bodyPr lIns="0" tIns="0" rIns="0" bIns="0" rtlCol="0" anchor="t">
            <a:spAutoFit/>
          </a:bodyPr>
          <a:lstStyle/>
          <a:p>
            <a:pPr marL="0" lvl="0" indent="0" algn="ctr">
              <a:lnSpc>
                <a:spcPts val="4050"/>
              </a:lnSpc>
              <a:spcBef>
                <a:spcPct val="0"/>
              </a:spcBef>
            </a:pPr>
            <a:r>
              <a:rPr lang="en-US" sz="3000" b="1" spc="179">
                <a:solidFill>
                  <a:srgbClr val="FFFFFF"/>
                </a:solidFill>
                <a:latin typeface="Canva Sans Medium"/>
                <a:ea typeface="Canva Sans Medium"/>
                <a:cs typeface="Canva Sans Medium"/>
                <a:sym typeface="Canva Sans Medium"/>
              </a:rPr>
              <a:t>Heba Shaaban</a:t>
            </a:r>
          </a:p>
        </p:txBody>
      </p:sp>
      <p:sp>
        <p:nvSpPr>
          <p:cNvPr id="27" name="TextBox 27"/>
          <p:cNvSpPr txBox="1"/>
          <p:nvPr/>
        </p:nvSpPr>
        <p:spPr>
          <a:xfrm>
            <a:off x="3184923" y="5637245"/>
            <a:ext cx="12052042" cy="495300"/>
          </a:xfrm>
          <a:prstGeom prst="rect">
            <a:avLst/>
          </a:prstGeom>
        </p:spPr>
        <p:txBody>
          <a:bodyPr lIns="0" tIns="0" rIns="0" bIns="0" rtlCol="0" anchor="t">
            <a:spAutoFit/>
          </a:bodyPr>
          <a:lstStyle/>
          <a:p>
            <a:pPr marL="0" lvl="0" indent="0" algn="ctr">
              <a:lnSpc>
                <a:spcPts val="4050"/>
              </a:lnSpc>
              <a:spcBef>
                <a:spcPct val="0"/>
              </a:spcBef>
            </a:pPr>
            <a:r>
              <a:rPr lang="en-US" sz="3000" b="1" spc="179">
                <a:solidFill>
                  <a:srgbClr val="FFFFFF"/>
                </a:solidFill>
                <a:latin typeface="Canva Sans Medium"/>
                <a:ea typeface="Canva Sans Medium"/>
                <a:cs typeface="Canva Sans Medium"/>
                <a:sym typeface="Canva Sans Medium"/>
              </a:rPr>
              <a:t>Abdelrahman Hamdi</a:t>
            </a:r>
          </a:p>
        </p:txBody>
      </p:sp>
      <p:sp>
        <p:nvSpPr>
          <p:cNvPr id="28" name="TextBox 28"/>
          <p:cNvSpPr txBox="1"/>
          <p:nvPr/>
        </p:nvSpPr>
        <p:spPr>
          <a:xfrm>
            <a:off x="3184923" y="6618509"/>
            <a:ext cx="12052042" cy="495300"/>
          </a:xfrm>
          <a:prstGeom prst="rect">
            <a:avLst/>
          </a:prstGeom>
        </p:spPr>
        <p:txBody>
          <a:bodyPr lIns="0" tIns="0" rIns="0" bIns="0" rtlCol="0" anchor="t">
            <a:spAutoFit/>
          </a:bodyPr>
          <a:lstStyle/>
          <a:p>
            <a:pPr marL="0" lvl="0" indent="0" algn="ctr">
              <a:lnSpc>
                <a:spcPts val="4050"/>
              </a:lnSpc>
              <a:spcBef>
                <a:spcPct val="0"/>
              </a:spcBef>
            </a:pPr>
            <a:r>
              <a:rPr lang="en-US" sz="3000" b="1" spc="179">
                <a:solidFill>
                  <a:srgbClr val="FFFFFF"/>
                </a:solidFill>
                <a:latin typeface="Canva Sans Medium"/>
                <a:ea typeface="Canva Sans Medium"/>
                <a:cs typeface="Canva Sans Medium"/>
                <a:sym typeface="Canva Sans Medium"/>
              </a:rPr>
              <a:t>Rana Ahmed </a:t>
            </a:r>
          </a:p>
        </p:txBody>
      </p:sp>
      <p:sp>
        <p:nvSpPr>
          <p:cNvPr id="29" name="TextBox 29"/>
          <p:cNvSpPr txBox="1"/>
          <p:nvPr/>
        </p:nvSpPr>
        <p:spPr>
          <a:xfrm>
            <a:off x="3184923" y="7599773"/>
            <a:ext cx="12052042" cy="495300"/>
          </a:xfrm>
          <a:prstGeom prst="rect">
            <a:avLst/>
          </a:prstGeom>
        </p:spPr>
        <p:txBody>
          <a:bodyPr lIns="0" tIns="0" rIns="0" bIns="0" rtlCol="0" anchor="t">
            <a:spAutoFit/>
          </a:bodyPr>
          <a:lstStyle/>
          <a:p>
            <a:pPr marL="0" lvl="0" indent="0" algn="ctr">
              <a:lnSpc>
                <a:spcPts val="4050"/>
              </a:lnSpc>
              <a:spcBef>
                <a:spcPct val="0"/>
              </a:spcBef>
            </a:pPr>
            <a:r>
              <a:rPr lang="en-US" sz="3000" b="1" spc="179">
                <a:solidFill>
                  <a:srgbClr val="FFFFFF"/>
                </a:solidFill>
                <a:latin typeface="Canva Sans Medium"/>
                <a:ea typeface="Canva Sans Medium"/>
                <a:cs typeface="Canva Sans Medium"/>
                <a:sym typeface="Canva Sans Medium"/>
              </a:rPr>
              <a:t>Abdelrahman Osama</a:t>
            </a:r>
          </a:p>
        </p:txBody>
      </p:sp>
      <p:sp>
        <p:nvSpPr>
          <p:cNvPr id="30" name="TextBox 30"/>
          <p:cNvSpPr txBox="1"/>
          <p:nvPr/>
        </p:nvSpPr>
        <p:spPr>
          <a:xfrm>
            <a:off x="3321652" y="8546850"/>
            <a:ext cx="12052042" cy="495300"/>
          </a:xfrm>
          <a:prstGeom prst="rect">
            <a:avLst/>
          </a:prstGeom>
        </p:spPr>
        <p:txBody>
          <a:bodyPr lIns="0" tIns="0" rIns="0" bIns="0" rtlCol="0" anchor="t">
            <a:spAutoFit/>
          </a:bodyPr>
          <a:lstStyle/>
          <a:p>
            <a:pPr marL="0" lvl="0" indent="0" algn="ctr">
              <a:lnSpc>
                <a:spcPts val="4050"/>
              </a:lnSpc>
              <a:spcBef>
                <a:spcPct val="0"/>
              </a:spcBef>
            </a:pPr>
            <a:r>
              <a:rPr lang="en-US" sz="3000" b="1" spc="179">
                <a:solidFill>
                  <a:srgbClr val="FFFFFF"/>
                </a:solidFill>
                <a:latin typeface="Canva Sans Medium"/>
                <a:ea typeface="Canva Sans Medium"/>
                <a:cs typeface="Canva Sans Medium"/>
                <a:sym typeface="Canva Sans Medium"/>
              </a:rPr>
              <a:t>Habiba A. Abdulkader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838739" y="3806690"/>
            <a:ext cx="1337451" cy="1454712"/>
          </a:xfrm>
          <a:custGeom>
            <a:avLst/>
            <a:gdLst/>
            <a:ahLst/>
            <a:cxnLst/>
            <a:rect l="l" t="t" r="r" b="b"/>
            <a:pathLst>
              <a:path w="1337451" h="1454712">
                <a:moveTo>
                  <a:pt x="0" y="0"/>
                </a:moveTo>
                <a:lnTo>
                  <a:pt x="1337451" y="0"/>
                </a:lnTo>
                <a:lnTo>
                  <a:pt x="1337451" y="1454712"/>
                </a:lnTo>
                <a:lnTo>
                  <a:pt x="0" y="1454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5310720" y="3414604"/>
            <a:ext cx="1526512" cy="2238884"/>
          </a:xfrm>
          <a:custGeom>
            <a:avLst/>
            <a:gdLst/>
            <a:ahLst/>
            <a:cxnLst/>
            <a:rect l="l" t="t" r="r" b="b"/>
            <a:pathLst>
              <a:path w="1526512" h="2238884">
                <a:moveTo>
                  <a:pt x="0" y="0"/>
                </a:moveTo>
                <a:lnTo>
                  <a:pt x="1526512" y="0"/>
                </a:lnTo>
                <a:lnTo>
                  <a:pt x="1526512" y="2238884"/>
                </a:lnTo>
                <a:lnTo>
                  <a:pt x="0" y="2238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 UPGRADABLE SMART CONTRACTS</a:t>
            </a:r>
          </a:p>
        </p:txBody>
      </p:sp>
      <p:sp>
        <p:nvSpPr>
          <p:cNvPr id="9" name="Freeform 9"/>
          <p:cNvSpPr/>
          <p:nvPr/>
        </p:nvSpPr>
        <p:spPr>
          <a:xfrm>
            <a:off x="12178783" y="2504573"/>
            <a:ext cx="1456174" cy="2135722"/>
          </a:xfrm>
          <a:custGeom>
            <a:avLst/>
            <a:gdLst/>
            <a:ahLst/>
            <a:cxnLst/>
            <a:rect l="l" t="t" r="r" b="b"/>
            <a:pathLst>
              <a:path w="1456174" h="2135722">
                <a:moveTo>
                  <a:pt x="0" y="0"/>
                </a:moveTo>
                <a:lnTo>
                  <a:pt x="1456174" y="0"/>
                </a:lnTo>
                <a:lnTo>
                  <a:pt x="1456174" y="2135722"/>
                </a:lnTo>
                <a:lnTo>
                  <a:pt x="0" y="21357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12178783" y="4938004"/>
            <a:ext cx="1456174" cy="2135722"/>
          </a:xfrm>
          <a:custGeom>
            <a:avLst/>
            <a:gdLst/>
            <a:ahLst/>
            <a:cxnLst/>
            <a:rect l="l" t="t" r="r" b="b"/>
            <a:pathLst>
              <a:path w="1456174" h="2135722">
                <a:moveTo>
                  <a:pt x="0" y="0"/>
                </a:moveTo>
                <a:lnTo>
                  <a:pt x="1456174" y="0"/>
                </a:lnTo>
                <a:lnTo>
                  <a:pt x="1456174" y="2135722"/>
                </a:lnTo>
                <a:lnTo>
                  <a:pt x="0" y="2135722"/>
                </a:lnTo>
                <a:lnTo>
                  <a:pt x="0" y="0"/>
                </a:lnTo>
                <a:close/>
              </a:path>
            </a:pathLst>
          </a:custGeom>
          <a:blipFill>
            <a:blip r:embed="rId5">
              <a:alphaModFix amt="15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178783" y="7369001"/>
            <a:ext cx="1456174" cy="2135722"/>
          </a:xfrm>
          <a:custGeom>
            <a:avLst/>
            <a:gdLst/>
            <a:ahLst/>
            <a:cxnLst/>
            <a:rect l="l" t="t" r="r" b="b"/>
            <a:pathLst>
              <a:path w="1456174" h="2135722">
                <a:moveTo>
                  <a:pt x="0" y="0"/>
                </a:moveTo>
                <a:lnTo>
                  <a:pt x="1456174" y="0"/>
                </a:lnTo>
                <a:lnTo>
                  <a:pt x="1456174" y="2135722"/>
                </a:lnTo>
                <a:lnTo>
                  <a:pt x="0" y="2135722"/>
                </a:lnTo>
                <a:lnTo>
                  <a:pt x="0" y="0"/>
                </a:lnTo>
                <a:close/>
              </a:path>
            </a:pathLst>
          </a:custGeom>
          <a:blipFill>
            <a:blip r:embed="rId5">
              <a:alphaModFix amt="15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AutoShape 12"/>
          <p:cNvSpPr/>
          <p:nvPr/>
        </p:nvSpPr>
        <p:spPr>
          <a:xfrm>
            <a:off x="3176190" y="4534046"/>
            <a:ext cx="2134530" cy="0"/>
          </a:xfrm>
          <a:prstGeom prst="line">
            <a:avLst/>
          </a:prstGeom>
          <a:ln w="47625" cap="rnd">
            <a:solidFill>
              <a:srgbClr val="FFFFFF"/>
            </a:solidFill>
            <a:prstDash val="solid"/>
            <a:headEnd type="none" w="sm" len="sm"/>
            <a:tailEnd type="triangle" w="lg" len="med"/>
          </a:ln>
        </p:spPr>
        <p:txBody>
          <a:bodyPr/>
          <a:lstStyle/>
          <a:p>
            <a:endParaRPr lang="en-US"/>
          </a:p>
        </p:txBody>
      </p:sp>
      <p:sp>
        <p:nvSpPr>
          <p:cNvPr id="13" name="AutoShape 13"/>
          <p:cNvSpPr/>
          <p:nvPr/>
        </p:nvSpPr>
        <p:spPr>
          <a:xfrm flipV="1">
            <a:off x="6837232" y="3572434"/>
            <a:ext cx="5341551" cy="961612"/>
          </a:xfrm>
          <a:prstGeom prst="line">
            <a:avLst/>
          </a:prstGeom>
          <a:ln w="47625" cap="rnd">
            <a:solidFill>
              <a:srgbClr val="FFFFFF"/>
            </a:solidFill>
            <a:prstDash val="solid"/>
            <a:headEnd type="none" w="sm" len="sm"/>
            <a:tailEnd type="triangle" w="lg" len="med"/>
          </a:ln>
        </p:spPr>
        <p:txBody>
          <a:bodyPr/>
          <a:lstStyle/>
          <a:p>
            <a:endParaRPr lang="en-US"/>
          </a:p>
        </p:txBody>
      </p:sp>
      <p:sp>
        <p:nvSpPr>
          <p:cNvPr id="14" name="TextBox 14"/>
          <p:cNvSpPr txBox="1"/>
          <p:nvPr/>
        </p:nvSpPr>
        <p:spPr>
          <a:xfrm>
            <a:off x="5529622" y="5850909"/>
            <a:ext cx="1088708" cy="701675"/>
          </a:xfrm>
          <a:prstGeom prst="rect">
            <a:avLst/>
          </a:prstGeom>
        </p:spPr>
        <p:txBody>
          <a:bodyPr lIns="0" tIns="0" rIns="0" bIns="0" rtlCol="0" anchor="t">
            <a:spAutoFit/>
          </a:bodyPr>
          <a:lstStyle/>
          <a:p>
            <a:pPr algn="ctr">
              <a:lnSpc>
                <a:spcPts val="2800"/>
              </a:lnSpc>
            </a:pPr>
            <a:r>
              <a:rPr lang="en-US" sz="2000">
                <a:solidFill>
                  <a:srgbClr val="FCFCFC"/>
                </a:solidFill>
                <a:latin typeface="Canva Sans"/>
                <a:ea typeface="Canva Sans"/>
                <a:cs typeface="Canva Sans"/>
                <a:sym typeface="Canva Sans"/>
              </a:rPr>
              <a:t>Proxy</a:t>
            </a:r>
          </a:p>
          <a:p>
            <a:pPr marL="0" lvl="0" indent="0" algn="ctr">
              <a:lnSpc>
                <a:spcPts val="2800"/>
              </a:lnSpc>
              <a:spcBef>
                <a:spcPct val="0"/>
              </a:spcBef>
            </a:pPr>
            <a:r>
              <a:rPr lang="en-US" sz="2000">
                <a:solidFill>
                  <a:srgbClr val="FCFCFC"/>
                </a:solidFill>
                <a:latin typeface="Canva Sans"/>
                <a:ea typeface="Canva Sans"/>
                <a:cs typeface="Canva Sans"/>
                <a:sym typeface="Canva Sans"/>
              </a:rPr>
              <a:t>Contract</a:t>
            </a:r>
          </a:p>
        </p:txBody>
      </p:sp>
      <p:sp>
        <p:nvSpPr>
          <p:cNvPr id="15" name="TextBox 15"/>
          <p:cNvSpPr txBox="1"/>
          <p:nvPr/>
        </p:nvSpPr>
        <p:spPr>
          <a:xfrm>
            <a:off x="13856275" y="3197784"/>
            <a:ext cx="1961515" cy="701675"/>
          </a:xfrm>
          <a:prstGeom prst="rect">
            <a:avLst/>
          </a:prstGeom>
        </p:spPr>
        <p:txBody>
          <a:bodyPr lIns="0" tIns="0" rIns="0" bIns="0" rtlCol="0" anchor="t">
            <a:spAutoFit/>
          </a:bodyPr>
          <a:lstStyle/>
          <a:p>
            <a:pPr algn="ctr">
              <a:lnSpc>
                <a:spcPts val="2800"/>
              </a:lnSpc>
            </a:pPr>
            <a:r>
              <a:rPr lang="en-US" sz="2000">
                <a:solidFill>
                  <a:srgbClr val="FCFCFC"/>
                </a:solidFill>
                <a:latin typeface="Canva Sans"/>
                <a:ea typeface="Canva Sans"/>
                <a:cs typeface="Canva Sans"/>
                <a:sym typeface="Canva Sans"/>
              </a:rPr>
              <a:t>Implementation</a:t>
            </a:r>
          </a:p>
          <a:p>
            <a:pPr marL="0" lvl="0" indent="0" algn="ctr">
              <a:lnSpc>
                <a:spcPts val="2800"/>
              </a:lnSpc>
              <a:spcBef>
                <a:spcPct val="0"/>
              </a:spcBef>
            </a:pPr>
            <a:r>
              <a:rPr lang="en-US" sz="2000">
                <a:solidFill>
                  <a:srgbClr val="FCFCFC"/>
                </a:solidFill>
                <a:latin typeface="Canva Sans"/>
                <a:ea typeface="Canva Sans"/>
                <a:cs typeface="Canva Sans"/>
                <a:sym typeface="Canva Sans"/>
              </a:rPr>
              <a:t>Contract</a:t>
            </a:r>
          </a:p>
        </p:txBody>
      </p:sp>
      <p:grpSp>
        <p:nvGrpSpPr>
          <p:cNvPr id="16" name="Group 16"/>
          <p:cNvGrpSpPr/>
          <p:nvPr/>
        </p:nvGrpSpPr>
        <p:grpSpPr>
          <a:xfrm>
            <a:off x="5420171" y="4938004"/>
            <a:ext cx="1307610" cy="473819"/>
            <a:chOff x="0" y="0"/>
            <a:chExt cx="344391" cy="124792"/>
          </a:xfrm>
        </p:grpSpPr>
        <p:sp>
          <p:nvSpPr>
            <p:cNvPr id="17" name="Freeform 17"/>
            <p:cNvSpPr/>
            <p:nvPr/>
          </p:nvSpPr>
          <p:spPr>
            <a:xfrm>
              <a:off x="0" y="0"/>
              <a:ext cx="344391" cy="124792"/>
            </a:xfrm>
            <a:custGeom>
              <a:avLst/>
              <a:gdLst/>
              <a:ahLst/>
              <a:cxnLst/>
              <a:rect l="l" t="t" r="r" b="b"/>
              <a:pathLst>
                <a:path w="344391" h="124792">
                  <a:moveTo>
                    <a:pt x="62396" y="0"/>
                  </a:moveTo>
                  <a:lnTo>
                    <a:pt x="281995" y="0"/>
                  </a:lnTo>
                  <a:cubicBezTo>
                    <a:pt x="298544" y="0"/>
                    <a:pt x="314414" y="6574"/>
                    <a:pt x="326116" y="18275"/>
                  </a:cubicBezTo>
                  <a:cubicBezTo>
                    <a:pt x="337817" y="29977"/>
                    <a:pt x="344391" y="45848"/>
                    <a:pt x="344391" y="62396"/>
                  </a:cubicBezTo>
                  <a:lnTo>
                    <a:pt x="344391" y="62396"/>
                  </a:lnTo>
                  <a:cubicBezTo>
                    <a:pt x="344391" y="96856"/>
                    <a:pt x="316455" y="124792"/>
                    <a:pt x="281995"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txBody>
            <a:bodyPr/>
            <a:lstStyle/>
            <a:p>
              <a:endParaRPr lang="en-US"/>
            </a:p>
          </p:txBody>
        </p:sp>
        <p:sp>
          <p:nvSpPr>
            <p:cNvPr id="18" name="TextBox 18"/>
            <p:cNvSpPr txBox="1"/>
            <p:nvPr/>
          </p:nvSpPr>
          <p:spPr>
            <a:xfrm>
              <a:off x="0" y="-47625"/>
              <a:ext cx="344391" cy="172417"/>
            </a:xfrm>
            <a:prstGeom prst="rect">
              <a:avLst/>
            </a:prstGeom>
          </p:spPr>
          <p:txBody>
            <a:bodyPr lIns="50800" tIns="50800" rIns="50800" bIns="50800" rtlCol="0" anchor="ctr"/>
            <a:lstStyle/>
            <a:p>
              <a:pPr algn="ctr">
                <a:lnSpc>
                  <a:spcPts val="2800"/>
                </a:lnSpc>
              </a:pPr>
              <a:r>
                <a:rPr lang="en-US" sz="2000" b="1">
                  <a:solidFill>
                    <a:srgbClr val="155C94"/>
                  </a:solidFill>
                  <a:latin typeface="Canva Sans Bold"/>
                  <a:ea typeface="Canva Sans Bold"/>
                  <a:cs typeface="Canva Sans Bold"/>
                  <a:sym typeface="Canva Sans Bold"/>
                  <a:hlinkClick r:id="rId7" tooltip="https://sepolia.etherscan.io/tx/0x6d1dc7567cdf548dd1bee64faea794cb954ea396a56c8f788e298a52a84c21ce"/>
                </a:rPr>
                <a:t>0x5</a:t>
              </a:r>
              <a:r>
                <a:rPr lang="en-US" sz="2000" b="1">
                  <a:solidFill>
                    <a:srgbClr val="155C94"/>
                  </a:solidFill>
                  <a:latin typeface="Canva Sans Bold"/>
                  <a:ea typeface="Canva Sans Bold"/>
                  <a:cs typeface="Canva Sans Bold"/>
                  <a:sym typeface="Canva Sans Bold"/>
                  <a:hlinkClick r:id="rId7" tooltip="https://sepolia.etherscan.io/tx/0x6d1dc7567cdf548dd1bee64faea794cb954ea396a56c8f788e298a52a84c21ce"/>
                </a:rPr>
                <a:t>F6</a:t>
              </a:r>
            </a:p>
          </p:txBody>
        </p:sp>
      </p:grpSp>
      <p:grpSp>
        <p:nvGrpSpPr>
          <p:cNvPr id="19" name="Group 19"/>
          <p:cNvGrpSpPr/>
          <p:nvPr/>
        </p:nvGrpSpPr>
        <p:grpSpPr>
          <a:xfrm>
            <a:off x="12267453" y="3899459"/>
            <a:ext cx="1278835" cy="473819"/>
            <a:chOff x="0" y="0"/>
            <a:chExt cx="336813" cy="124792"/>
          </a:xfrm>
        </p:grpSpPr>
        <p:sp>
          <p:nvSpPr>
            <p:cNvPr id="20" name="Freeform 20"/>
            <p:cNvSpPr/>
            <p:nvPr/>
          </p:nvSpPr>
          <p:spPr>
            <a:xfrm>
              <a:off x="0" y="0"/>
              <a:ext cx="336813" cy="124792"/>
            </a:xfrm>
            <a:custGeom>
              <a:avLst/>
              <a:gdLst/>
              <a:ahLst/>
              <a:cxnLst/>
              <a:rect l="l" t="t" r="r" b="b"/>
              <a:pathLst>
                <a:path w="336813" h="124792">
                  <a:moveTo>
                    <a:pt x="62396" y="0"/>
                  </a:moveTo>
                  <a:lnTo>
                    <a:pt x="274417" y="0"/>
                  </a:lnTo>
                  <a:cubicBezTo>
                    <a:pt x="308877" y="0"/>
                    <a:pt x="336813" y="27936"/>
                    <a:pt x="336813" y="62396"/>
                  </a:cubicBezTo>
                  <a:lnTo>
                    <a:pt x="336813" y="62396"/>
                  </a:lnTo>
                  <a:cubicBezTo>
                    <a:pt x="336813" y="78944"/>
                    <a:pt x="330239" y="94815"/>
                    <a:pt x="318537" y="106517"/>
                  </a:cubicBezTo>
                  <a:cubicBezTo>
                    <a:pt x="306836" y="118218"/>
                    <a:pt x="290965" y="124792"/>
                    <a:pt x="274417"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txBody>
            <a:bodyPr/>
            <a:lstStyle/>
            <a:p>
              <a:endParaRPr lang="en-US"/>
            </a:p>
          </p:txBody>
        </p:sp>
        <p:sp>
          <p:nvSpPr>
            <p:cNvPr id="21" name="TextBox 21"/>
            <p:cNvSpPr txBox="1"/>
            <p:nvPr/>
          </p:nvSpPr>
          <p:spPr>
            <a:xfrm>
              <a:off x="0" y="-47625"/>
              <a:ext cx="336813" cy="172417"/>
            </a:xfrm>
            <a:prstGeom prst="rect">
              <a:avLst/>
            </a:prstGeom>
          </p:spPr>
          <p:txBody>
            <a:bodyPr lIns="50800" tIns="50800" rIns="50800" bIns="50800" rtlCol="0" anchor="ctr"/>
            <a:lstStyle/>
            <a:p>
              <a:pPr algn="ctr">
                <a:lnSpc>
                  <a:spcPts val="2800"/>
                </a:lnSpc>
              </a:pPr>
              <a:r>
                <a:rPr lang="en-US" sz="2000" b="1">
                  <a:solidFill>
                    <a:srgbClr val="155C94"/>
                  </a:solidFill>
                  <a:latin typeface="Canva Sans Bold"/>
                  <a:ea typeface="Canva Sans Bold"/>
                  <a:cs typeface="Canva Sans Bold"/>
                  <a:sym typeface="Canva Sans Bold"/>
                  <a:hlinkClick r:id="rId7" tooltip="https://sepolia.etherscan.io/tx/0x6d1dc7567cdf548dd1bee64faea794cb954ea396a56c8f788e298a52a84c21ce"/>
                </a:rPr>
                <a:t>0x6D1</a:t>
              </a:r>
            </a:p>
          </p:txBody>
        </p:sp>
      </p:grpSp>
      <p:sp>
        <p:nvSpPr>
          <p:cNvPr id="22" name="TextBox 22"/>
          <p:cNvSpPr txBox="1"/>
          <p:nvPr/>
        </p:nvSpPr>
        <p:spPr>
          <a:xfrm>
            <a:off x="2224969" y="5364198"/>
            <a:ext cx="564991" cy="34925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CFCFC"/>
                </a:solidFill>
                <a:latin typeface="Canva Sans"/>
                <a:ea typeface="Canva Sans"/>
                <a:cs typeface="Canva Sans"/>
                <a:sym typeface="Canva Sans"/>
              </a:rPr>
              <a:t>User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838739" y="3806690"/>
            <a:ext cx="1337451" cy="1454712"/>
          </a:xfrm>
          <a:custGeom>
            <a:avLst/>
            <a:gdLst/>
            <a:ahLst/>
            <a:cxnLst/>
            <a:rect l="l" t="t" r="r" b="b"/>
            <a:pathLst>
              <a:path w="1337451" h="1454712">
                <a:moveTo>
                  <a:pt x="0" y="0"/>
                </a:moveTo>
                <a:lnTo>
                  <a:pt x="1337451" y="0"/>
                </a:lnTo>
                <a:lnTo>
                  <a:pt x="1337451" y="1454712"/>
                </a:lnTo>
                <a:lnTo>
                  <a:pt x="0" y="1454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5310720" y="3414604"/>
            <a:ext cx="1526512" cy="2238884"/>
          </a:xfrm>
          <a:custGeom>
            <a:avLst/>
            <a:gdLst/>
            <a:ahLst/>
            <a:cxnLst/>
            <a:rect l="l" t="t" r="r" b="b"/>
            <a:pathLst>
              <a:path w="1526512" h="2238884">
                <a:moveTo>
                  <a:pt x="0" y="0"/>
                </a:moveTo>
                <a:lnTo>
                  <a:pt x="1526512" y="0"/>
                </a:lnTo>
                <a:lnTo>
                  <a:pt x="1526512" y="2238884"/>
                </a:lnTo>
                <a:lnTo>
                  <a:pt x="0" y="2238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2178783" y="2504573"/>
            <a:ext cx="1456174" cy="2135722"/>
          </a:xfrm>
          <a:custGeom>
            <a:avLst/>
            <a:gdLst/>
            <a:ahLst/>
            <a:cxnLst/>
            <a:rect l="l" t="t" r="r" b="b"/>
            <a:pathLst>
              <a:path w="1456174" h="2135722">
                <a:moveTo>
                  <a:pt x="0" y="0"/>
                </a:moveTo>
                <a:lnTo>
                  <a:pt x="1456174" y="0"/>
                </a:lnTo>
                <a:lnTo>
                  <a:pt x="1456174" y="2135722"/>
                </a:lnTo>
                <a:lnTo>
                  <a:pt x="0" y="21357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2178783" y="4938004"/>
            <a:ext cx="1456174" cy="2135722"/>
          </a:xfrm>
          <a:custGeom>
            <a:avLst/>
            <a:gdLst/>
            <a:ahLst/>
            <a:cxnLst/>
            <a:rect l="l" t="t" r="r" b="b"/>
            <a:pathLst>
              <a:path w="1456174" h="2135722">
                <a:moveTo>
                  <a:pt x="0" y="0"/>
                </a:moveTo>
                <a:lnTo>
                  <a:pt x="1456174" y="0"/>
                </a:lnTo>
                <a:lnTo>
                  <a:pt x="1456174" y="2135722"/>
                </a:lnTo>
                <a:lnTo>
                  <a:pt x="0" y="21357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12178783" y="7369001"/>
            <a:ext cx="1456174" cy="2135722"/>
          </a:xfrm>
          <a:custGeom>
            <a:avLst/>
            <a:gdLst/>
            <a:ahLst/>
            <a:cxnLst/>
            <a:rect l="l" t="t" r="r" b="b"/>
            <a:pathLst>
              <a:path w="1456174" h="2135722">
                <a:moveTo>
                  <a:pt x="0" y="0"/>
                </a:moveTo>
                <a:lnTo>
                  <a:pt x="1456174" y="0"/>
                </a:lnTo>
                <a:lnTo>
                  <a:pt x="1456174" y="2135722"/>
                </a:lnTo>
                <a:lnTo>
                  <a:pt x="0" y="2135722"/>
                </a:lnTo>
                <a:lnTo>
                  <a:pt x="0" y="0"/>
                </a:lnTo>
                <a:close/>
              </a:path>
            </a:pathLst>
          </a:custGeom>
          <a:blipFill>
            <a:blip r:embed="rId5">
              <a:alphaModFix amt="15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AutoShape 11"/>
          <p:cNvSpPr/>
          <p:nvPr/>
        </p:nvSpPr>
        <p:spPr>
          <a:xfrm>
            <a:off x="3176190" y="4534046"/>
            <a:ext cx="2134530" cy="0"/>
          </a:xfrm>
          <a:prstGeom prst="line">
            <a:avLst/>
          </a:prstGeom>
          <a:ln w="47625" cap="rnd">
            <a:solidFill>
              <a:srgbClr val="FFFFFF"/>
            </a:solidFill>
            <a:prstDash val="solid"/>
            <a:headEnd type="none" w="sm" len="sm"/>
            <a:tailEnd type="triangle" w="lg" len="med"/>
          </a:ln>
        </p:spPr>
        <p:txBody>
          <a:bodyPr/>
          <a:lstStyle/>
          <a:p>
            <a:endParaRPr lang="en-US"/>
          </a:p>
        </p:txBody>
      </p:sp>
      <p:sp>
        <p:nvSpPr>
          <p:cNvPr id="12" name="AutoShape 12"/>
          <p:cNvSpPr/>
          <p:nvPr/>
        </p:nvSpPr>
        <p:spPr>
          <a:xfrm>
            <a:off x="6837232" y="4534046"/>
            <a:ext cx="5341551" cy="1471818"/>
          </a:xfrm>
          <a:prstGeom prst="line">
            <a:avLst/>
          </a:prstGeom>
          <a:ln w="47625" cap="rnd">
            <a:solidFill>
              <a:srgbClr val="FFFFFF"/>
            </a:solidFill>
            <a:prstDash val="solid"/>
            <a:headEnd type="none" w="sm" len="sm"/>
            <a:tailEnd type="triangle" w="lg" len="med"/>
          </a:ln>
        </p:spPr>
        <p:txBody>
          <a:bodyPr/>
          <a:lstStyle/>
          <a:p>
            <a:endParaRPr lang="en-US"/>
          </a:p>
        </p:txBody>
      </p:sp>
      <p:grpSp>
        <p:nvGrpSpPr>
          <p:cNvPr id="13" name="Group 13"/>
          <p:cNvGrpSpPr/>
          <p:nvPr/>
        </p:nvGrpSpPr>
        <p:grpSpPr>
          <a:xfrm>
            <a:off x="5420171" y="4938004"/>
            <a:ext cx="1307610" cy="473819"/>
            <a:chOff x="0" y="0"/>
            <a:chExt cx="344391" cy="124792"/>
          </a:xfrm>
        </p:grpSpPr>
        <p:sp>
          <p:nvSpPr>
            <p:cNvPr id="14" name="Freeform 14"/>
            <p:cNvSpPr/>
            <p:nvPr/>
          </p:nvSpPr>
          <p:spPr>
            <a:xfrm>
              <a:off x="0" y="0"/>
              <a:ext cx="344391" cy="124792"/>
            </a:xfrm>
            <a:custGeom>
              <a:avLst/>
              <a:gdLst/>
              <a:ahLst/>
              <a:cxnLst/>
              <a:rect l="l" t="t" r="r" b="b"/>
              <a:pathLst>
                <a:path w="344391" h="124792">
                  <a:moveTo>
                    <a:pt x="62396" y="0"/>
                  </a:moveTo>
                  <a:lnTo>
                    <a:pt x="281995" y="0"/>
                  </a:lnTo>
                  <a:cubicBezTo>
                    <a:pt x="298544" y="0"/>
                    <a:pt x="314414" y="6574"/>
                    <a:pt x="326116" y="18275"/>
                  </a:cubicBezTo>
                  <a:cubicBezTo>
                    <a:pt x="337817" y="29977"/>
                    <a:pt x="344391" y="45848"/>
                    <a:pt x="344391" y="62396"/>
                  </a:cubicBezTo>
                  <a:lnTo>
                    <a:pt x="344391" y="62396"/>
                  </a:lnTo>
                  <a:cubicBezTo>
                    <a:pt x="344391" y="96856"/>
                    <a:pt x="316455" y="124792"/>
                    <a:pt x="281995"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txBody>
            <a:bodyPr/>
            <a:lstStyle/>
            <a:p>
              <a:endParaRPr lang="en-US"/>
            </a:p>
          </p:txBody>
        </p:sp>
        <p:sp>
          <p:nvSpPr>
            <p:cNvPr id="15" name="TextBox 15"/>
            <p:cNvSpPr txBox="1"/>
            <p:nvPr/>
          </p:nvSpPr>
          <p:spPr>
            <a:xfrm>
              <a:off x="0" y="-47625"/>
              <a:ext cx="344391" cy="172417"/>
            </a:xfrm>
            <a:prstGeom prst="rect">
              <a:avLst/>
            </a:prstGeom>
          </p:spPr>
          <p:txBody>
            <a:bodyPr lIns="50800" tIns="50800" rIns="50800" bIns="50800" rtlCol="0" anchor="ctr"/>
            <a:lstStyle/>
            <a:p>
              <a:pPr algn="ctr">
                <a:lnSpc>
                  <a:spcPts val="2800"/>
                </a:lnSpc>
              </a:pPr>
              <a:r>
                <a:rPr lang="en-US" sz="2000" b="1">
                  <a:solidFill>
                    <a:srgbClr val="155C94"/>
                  </a:solidFill>
                  <a:latin typeface="Canva Sans Bold"/>
                  <a:ea typeface="Canva Sans Bold"/>
                  <a:cs typeface="Canva Sans Bold"/>
                  <a:sym typeface="Canva Sans Bold"/>
                  <a:hlinkClick r:id="rId7" tooltip="https://sepolia.etherscan.io/tx/0x6d1dc7567cdf548dd1bee64faea794cb954ea396a56c8f788e298a52a84c21ce"/>
                </a:rPr>
                <a:t>0x5</a:t>
              </a:r>
              <a:r>
                <a:rPr lang="en-US" sz="2000" b="1">
                  <a:solidFill>
                    <a:srgbClr val="155C94"/>
                  </a:solidFill>
                  <a:latin typeface="Canva Sans Bold"/>
                  <a:ea typeface="Canva Sans Bold"/>
                  <a:cs typeface="Canva Sans Bold"/>
                  <a:sym typeface="Canva Sans Bold"/>
                </a:rPr>
                <a:t>F6</a:t>
              </a:r>
            </a:p>
          </p:txBody>
        </p:sp>
      </p:grpSp>
      <p:sp>
        <p:nvSpPr>
          <p:cNvPr id="16" name="TextBox 1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 UPGRADABLE SMART CONTRACTS</a:t>
            </a:r>
          </a:p>
        </p:txBody>
      </p:sp>
      <p:sp>
        <p:nvSpPr>
          <p:cNvPr id="17" name="TextBox 17"/>
          <p:cNvSpPr txBox="1"/>
          <p:nvPr/>
        </p:nvSpPr>
        <p:spPr>
          <a:xfrm>
            <a:off x="5529622" y="5850909"/>
            <a:ext cx="1088708" cy="701675"/>
          </a:xfrm>
          <a:prstGeom prst="rect">
            <a:avLst/>
          </a:prstGeom>
        </p:spPr>
        <p:txBody>
          <a:bodyPr lIns="0" tIns="0" rIns="0" bIns="0" rtlCol="0" anchor="t">
            <a:spAutoFit/>
          </a:bodyPr>
          <a:lstStyle/>
          <a:p>
            <a:pPr algn="ctr">
              <a:lnSpc>
                <a:spcPts val="2800"/>
              </a:lnSpc>
            </a:pPr>
            <a:r>
              <a:rPr lang="en-US" sz="2000">
                <a:solidFill>
                  <a:srgbClr val="FCFCFC"/>
                </a:solidFill>
                <a:latin typeface="Canva Sans"/>
                <a:ea typeface="Canva Sans"/>
                <a:cs typeface="Canva Sans"/>
                <a:sym typeface="Canva Sans"/>
              </a:rPr>
              <a:t>Proxy</a:t>
            </a:r>
          </a:p>
          <a:p>
            <a:pPr marL="0" lvl="0" indent="0" algn="ctr">
              <a:lnSpc>
                <a:spcPts val="2800"/>
              </a:lnSpc>
              <a:spcBef>
                <a:spcPct val="0"/>
              </a:spcBef>
            </a:pPr>
            <a:r>
              <a:rPr lang="en-US" sz="2000">
                <a:solidFill>
                  <a:srgbClr val="FCFCFC"/>
                </a:solidFill>
                <a:latin typeface="Canva Sans"/>
                <a:ea typeface="Canva Sans"/>
                <a:cs typeface="Canva Sans"/>
                <a:sym typeface="Canva Sans"/>
              </a:rPr>
              <a:t>Contract</a:t>
            </a:r>
          </a:p>
        </p:txBody>
      </p:sp>
      <p:sp>
        <p:nvSpPr>
          <p:cNvPr id="18" name="TextBox 18"/>
          <p:cNvSpPr txBox="1"/>
          <p:nvPr/>
        </p:nvSpPr>
        <p:spPr>
          <a:xfrm>
            <a:off x="13856275" y="5631215"/>
            <a:ext cx="1961515" cy="701675"/>
          </a:xfrm>
          <a:prstGeom prst="rect">
            <a:avLst/>
          </a:prstGeom>
        </p:spPr>
        <p:txBody>
          <a:bodyPr lIns="0" tIns="0" rIns="0" bIns="0" rtlCol="0" anchor="t">
            <a:spAutoFit/>
          </a:bodyPr>
          <a:lstStyle/>
          <a:p>
            <a:pPr algn="ctr">
              <a:lnSpc>
                <a:spcPts val="2800"/>
              </a:lnSpc>
            </a:pPr>
            <a:r>
              <a:rPr lang="en-US" sz="2000">
                <a:solidFill>
                  <a:srgbClr val="FCFCFC"/>
                </a:solidFill>
                <a:latin typeface="Canva Sans"/>
                <a:ea typeface="Canva Sans"/>
                <a:cs typeface="Canva Sans"/>
                <a:sym typeface="Canva Sans"/>
              </a:rPr>
              <a:t>Implementation</a:t>
            </a:r>
          </a:p>
          <a:p>
            <a:pPr marL="0" lvl="0" indent="0" algn="ctr">
              <a:lnSpc>
                <a:spcPts val="2800"/>
              </a:lnSpc>
              <a:spcBef>
                <a:spcPct val="0"/>
              </a:spcBef>
            </a:pPr>
            <a:r>
              <a:rPr lang="en-US" sz="2000">
                <a:solidFill>
                  <a:srgbClr val="FCFCFC"/>
                </a:solidFill>
                <a:latin typeface="Canva Sans"/>
                <a:ea typeface="Canva Sans"/>
                <a:cs typeface="Canva Sans"/>
                <a:sym typeface="Canva Sans"/>
              </a:rPr>
              <a:t>Contract</a:t>
            </a:r>
          </a:p>
        </p:txBody>
      </p:sp>
      <p:grpSp>
        <p:nvGrpSpPr>
          <p:cNvPr id="19" name="Group 19"/>
          <p:cNvGrpSpPr/>
          <p:nvPr/>
        </p:nvGrpSpPr>
        <p:grpSpPr>
          <a:xfrm>
            <a:off x="12267453" y="3899459"/>
            <a:ext cx="1278835" cy="473819"/>
            <a:chOff x="0" y="0"/>
            <a:chExt cx="336813" cy="124792"/>
          </a:xfrm>
        </p:grpSpPr>
        <p:sp>
          <p:nvSpPr>
            <p:cNvPr id="20" name="Freeform 20"/>
            <p:cNvSpPr/>
            <p:nvPr/>
          </p:nvSpPr>
          <p:spPr>
            <a:xfrm>
              <a:off x="0" y="0"/>
              <a:ext cx="336813" cy="124792"/>
            </a:xfrm>
            <a:custGeom>
              <a:avLst/>
              <a:gdLst/>
              <a:ahLst/>
              <a:cxnLst/>
              <a:rect l="l" t="t" r="r" b="b"/>
              <a:pathLst>
                <a:path w="336813" h="124792">
                  <a:moveTo>
                    <a:pt x="62396" y="0"/>
                  </a:moveTo>
                  <a:lnTo>
                    <a:pt x="274417" y="0"/>
                  </a:lnTo>
                  <a:cubicBezTo>
                    <a:pt x="308877" y="0"/>
                    <a:pt x="336813" y="27936"/>
                    <a:pt x="336813" y="62396"/>
                  </a:cubicBezTo>
                  <a:lnTo>
                    <a:pt x="336813" y="62396"/>
                  </a:lnTo>
                  <a:cubicBezTo>
                    <a:pt x="336813" y="78944"/>
                    <a:pt x="330239" y="94815"/>
                    <a:pt x="318537" y="106517"/>
                  </a:cubicBezTo>
                  <a:cubicBezTo>
                    <a:pt x="306836" y="118218"/>
                    <a:pt x="290965" y="124792"/>
                    <a:pt x="274417"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txBody>
            <a:bodyPr/>
            <a:lstStyle/>
            <a:p>
              <a:endParaRPr lang="en-US"/>
            </a:p>
          </p:txBody>
        </p:sp>
        <p:sp>
          <p:nvSpPr>
            <p:cNvPr id="21" name="TextBox 21"/>
            <p:cNvSpPr txBox="1"/>
            <p:nvPr/>
          </p:nvSpPr>
          <p:spPr>
            <a:xfrm>
              <a:off x="0" y="-47625"/>
              <a:ext cx="336813" cy="172417"/>
            </a:xfrm>
            <a:prstGeom prst="rect">
              <a:avLst/>
            </a:prstGeom>
          </p:spPr>
          <p:txBody>
            <a:bodyPr lIns="50800" tIns="50800" rIns="50800" bIns="50800" rtlCol="0" anchor="ctr"/>
            <a:lstStyle/>
            <a:p>
              <a:pPr algn="ctr">
                <a:lnSpc>
                  <a:spcPts val="2800"/>
                </a:lnSpc>
              </a:pPr>
              <a:r>
                <a:rPr lang="en-US" sz="2000" b="1">
                  <a:solidFill>
                    <a:srgbClr val="155C94"/>
                  </a:solidFill>
                  <a:latin typeface="Canva Sans Bold"/>
                  <a:ea typeface="Canva Sans Bold"/>
                  <a:cs typeface="Canva Sans Bold"/>
                  <a:sym typeface="Canva Sans Bold"/>
                  <a:hlinkClick r:id="rId7" tooltip="https://sepolia.etherscan.io/tx/0x6d1dc7567cdf548dd1bee64faea794cb954ea396a56c8f788e298a52a84c21ce"/>
                </a:rPr>
                <a:t>0x6D1</a:t>
              </a:r>
            </a:p>
          </p:txBody>
        </p:sp>
      </p:grpSp>
      <p:sp>
        <p:nvSpPr>
          <p:cNvPr id="22" name="Freeform 22"/>
          <p:cNvSpPr/>
          <p:nvPr/>
        </p:nvSpPr>
        <p:spPr>
          <a:xfrm>
            <a:off x="13271942" y="4110767"/>
            <a:ext cx="519918" cy="471153"/>
          </a:xfrm>
          <a:custGeom>
            <a:avLst/>
            <a:gdLst/>
            <a:ahLst/>
            <a:cxnLst/>
            <a:rect l="l" t="t" r="r" b="b"/>
            <a:pathLst>
              <a:path w="519918" h="471153">
                <a:moveTo>
                  <a:pt x="0" y="0"/>
                </a:moveTo>
                <a:lnTo>
                  <a:pt x="519917" y="0"/>
                </a:lnTo>
                <a:lnTo>
                  <a:pt x="519917" y="471153"/>
                </a:lnTo>
                <a:lnTo>
                  <a:pt x="0" y="4711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23" name="Group 23"/>
          <p:cNvGrpSpPr/>
          <p:nvPr/>
        </p:nvGrpSpPr>
        <p:grpSpPr>
          <a:xfrm>
            <a:off x="12253065" y="6392895"/>
            <a:ext cx="1278835" cy="473819"/>
            <a:chOff x="0" y="0"/>
            <a:chExt cx="336813" cy="124792"/>
          </a:xfrm>
        </p:grpSpPr>
        <p:sp>
          <p:nvSpPr>
            <p:cNvPr id="24" name="Freeform 24"/>
            <p:cNvSpPr/>
            <p:nvPr/>
          </p:nvSpPr>
          <p:spPr>
            <a:xfrm>
              <a:off x="0" y="0"/>
              <a:ext cx="336813" cy="124792"/>
            </a:xfrm>
            <a:custGeom>
              <a:avLst/>
              <a:gdLst/>
              <a:ahLst/>
              <a:cxnLst/>
              <a:rect l="l" t="t" r="r" b="b"/>
              <a:pathLst>
                <a:path w="336813" h="124792">
                  <a:moveTo>
                    <a:pt x="62396" y="0"/>
                  </a:moveTo>
                  <a:lnTo>
                    <a:pt x="274417" y="0"/>
                  </a:lnTo>
                  <a:cubicBezTo>
                    <a:pt x="308877" y="0"/>
                    <a:pt x="336813" y="27936"/>
                    <a:pt x="336813" y="62396"/>
                  </a:cubicBezTo>
                  <a:lnTo>
                    <a:pt x="336813" y="62396"/>
                  </a:lnTo>
                  <a:cubicBezTo>
                    <a:pt x="336813" y="78944"/>
                    <a:pt x="330239" y="94815"/>
                    <a:pt x="318537" y="106517"/>
                  </a:cubicBezTo>
                  <a:cubicBezTo>
                    <a:pt x="306836" y="118218"/>
                    <a:pt x="290965" y="124792"/>
                    <a:pt x="274417"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txBody>
            <a:bodyPr/>
            <a:lstStyle/>
            <a:p>
              <a:endParaRPr lang="en-US"/>
            </a:p>
          </p:txBody>
        </p:sp>
        <p:sp>
          <p:nvSpPr>
            <p:cNvPr id="25" name="TextBox 25"/>
            <p:cNvSpPr txBox="1"/>
            <p:nvPr/>
          </p:nvSpPr>
          <p:spPr>
            <a:xfrm>
              <a:off x="0" y="-47625"/>
              <a:ext cx="336813" cy="172417"/>
            </a:xfrm>
            <a:prstGeom prst="rect">
              <a:avLst/>
            </a:prstGeom>
          </p:spPr>
          <p:txBody>
            <a:bodyPr lIns="50800" tIns="50800" rIns="50800" bIns="50800" rtlCol="0" anchor="ctr"/>
            <a:lstStyle/>
            <a:p>
              <a:pPr algn="ctr">
                <a:lnSpc>
                  <a:spcPts val="2800"/>
                </a:lnSpc>
              </a:pPr>
              <a:r>
                <a:rPr lang="en-US" sz="2000" b="1">
                  <a:solidFill>
                    <a:srgbClr val="155C94"/>
                  </a:solidFill>
                  <a:latin typeface="Canva Sans Bold"/>
                  <a:ea typeface="Canva Sans Bold"/>
                  <a:cs typeface="Canva Sans Bold"/>
                  <a:sym typeface="Canva Sans Bold"/>
                  <a:hlinkClick r:id="rId10" tooltip="https://sepolia.etherscan.io/address/0x2d567ece699eabe5afcd141edb7a4f2d0d6ce8a0"/>
                </a:rPr>
                <a:t>0x2D5</a:t>
              </a:r>
            </a:p>
          </p:txBody>
        </p:sp>
      </p:grpSp>
      <p:sp>
        <p:nvSpPr>
          <p:cNvPr id="26" name="TextBox 26"/>
          <p:cNvSpPr txBox="1"/>
          <p:nvPr/>
        </p:nvSpPr>
        <p:spPr>
          <a:xfrm>
            <a:off x="2224969" y="5364198"/>
            <a:ext cx="564991" cy="34925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CFCFC"/>
                </a:solidFill>
                <a:latin typeface="Canva Sans"/>
                <a:ea typeface="Canva Sans"/>
                <a:cs typeface="Canva Sans"/>
                <a:sym typeface="Canva Sans"/>
              </a:rPr>
              <a:t>User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838739" y="3806690"/>
            <a:ext cx="1337451" cy="1454712"/>
          </a:xfrm>
          <a:custGeom>
            <a:avLst/>
            <a:gdLst/>
            <a:ahLst/>
            <a:cxnLst/>
            <a:rect l="l" t="t" r="r" b="b"/>
            <a:pathLst>
              <a:path w="1337451" h="1454712">
                <a:moveTo>
                  <a:pt x="0" y="0"/>
                </a:moveTo>
                <a:lnTo>
                  <a:pt x="1337451" y="0"/>
                </a:lnTo>
                <a:lnTo>
                  <a:pt x="1337451" y="1454712"/>
                </a:lnTo>
                <a:lnTo>
                  <a:pt x="0" y="1454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5310720" y="3414604"/>
            <a:ext cx="1526512" cy="2238884"/>
          </a:xfrm>
          <a:custGeom>
            <a:avLst/>
            <a:gdLst/>
            <a:ahLst/>
            <a:cxnLst/>
            <a:rect l="l" t="t" r="r" b="b"/>
            <a:pathLst>
              <a:path w="1526512" h="2238884">
                <a:moveTo>
                  <a:pt x="0" y="0"/>
                </a:moveTo>
                <a:lnTo>
                  <a:pt x="1526512" y="0"/>
                </a:lnTo>
                <a:lnTo>
                  <a:pt x="1526512" y="2238884"/>
                </a:lnTo>
                <a:lnTo>
                  <a:pt x="0" y="2238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2178783" y="2504573"/>
            <a:ext cx="1456174" cy="2135722"/>
          </a:xfrm>
          <a:custGeom>
            <a:avLst/>
            <a:gdLst/>
            <a:ahLst/>
            <a:cxnLst/>
            <a:rect l="l" t="t" r="r" b="b"/>
            <a:pathLst>
              <a:path w="1456174" h="2135722">
                <a:moveTo>
                  <a:pt x="0" y="0"/>
                </a:moveTo>
                <a:lnTo>
                  <a:pt x="1456174" y="0"/>
                </a:lnTo>
                <a:lnTo>
                  <a:pt x="1456174" y="2135722"/>
                </a:lnTo>
                <a:lnTo>
                  <a:pt x="0" y="21357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2178783" y="4938004"/>
            <a:ext cx="1456174" cy="2135722"/>
          </a:xfrm>
          <a:custGeom>
            <a:avLst/>
            <a:gdLst/>
            <a:ahLst/>
            <a:cxnLst/>
            <a:rect l="l" t="t" r="r" b="b"/>
            <a:pathLst>
              <a:path w="1456174" h="2135722">
                <a:moveTo>
                  <a:pt x="0" y="0"/>
                </a:moveTo>
                <a:lnTo>
                  <a:pt x="1456174" y="0"/>
                </a:lnTo>
                <a:lnTo>
                  <a:pt x="1456174" y="2135722"/>
                </a:lnTo>
                <a:lnTo>
                  <a:pt x="0" y="21357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12178783" y="7369001"/>
            <a:ext cx="1456174" cy="2135722"/>
          </a:xfrm>
          <a:custGeom>
            <a:avLst/>
            <a:gdLst/>
            <a:ahLst/>
            <a:cxnLst/>
            <a:rect l="l" t="t" r="r" b="b"/>
            <a:pathLst>
              <a:path w="1456174" h="2135722">
                <a:moveTo>
                  <a:pt x="0" y="0"/>
                </a:moveTo>
                <a:lnTo>
                  <a:pt x="1456174" y="0"/>
                </a:lnTo>
                <a:lnTo>
                  <a:pt x="1456174" y="2135722"/>
                </a:lnTo>
                <a:lnTo>
                  <a:pt x="0" y="21357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AutoShape 11"/>
          <p:cNvSpPr/>
          <p:nvPr/>
        </p:nvSpPr>
        <p:spPr>
          <a:xfrm>
            <a:off x="3176190" y="4534046"/>
            <a:ext cx="2134530" cy="0"/>
          </a:xfrm>
          <a:prstGeom prst="line">
            <a:avLst/>
          </a:prstGeom>
          <a:ln w="47625" cap="rnd">
            <a:solidFill>
              <a:srgbClr val="FFFFFF"/>
            </a:solidFill>
            <a:prstDash val="solid"/>
            <a:headEnd type="none" w="sm" len="sm"/>
            <a:tailEnd type="triangle" w="lg" len="med"/>
          </a:ln>
        </p:spPr>
        <p:txBody>
          <a:bodyPr/>
          <a:lstStyle/>
          <a:p>
            <a:endParaRPr lang="en-US"/>
          </a:p>
        </p:txBody>
      </p:sp>
      <p:sp>
        <p:nvSpPr>
          <p:cNvPr id="12" name="AutoShape 12"/>
          <p:cNvSpPr/>
          <p:nvPr/>
        </p:nvSpPr>
        <p:spPr>
          <a:xfrm>
            <a:off x="6837232" y="4534046"/>
            <a:ext cx="5341551" cy="3902816"/>
          </a:xfrm>
          <a:prstGeom prst="line">
            <a:avLst/>
          </a:prstGeom>
          <a:ln w="47625" cap="rnd">
            <a:solidFill>
              <a:srgbClr val="FFFFFF"/>
            </a:solidFill>
            <a:prstDash val="solid"/>
            <a:headEnd type="none" w="sm" len="sm"/>
            <a:tailEnd type="triangle" w="lg" len="med"/>
          </a:ln>
        </p:spPr>
        <p:txBody>
          <a:bodyPr/>
          <a:lstStyle/>
          <a:p>
            <a:endParaRPr lang="en-US"/>
          </a:p>
        </p:txBody>
      </p:sp>
      <p:grpSp>
        <p:nvGrpSpPr>
          <p:cNvPr id="13" name="Group 13"/>
          <p:cNvGrpSpPr/>
          <p:nvPr/>
        </p:nvGrpSpPr>
        <p:grpSpPr>
          <a:xfrm>
            <a:off x="5420171" y="4938004"/>
            <a:ext cx="1307610" cy="473819"/>
            <a:chOff x="0" y="0"/>
            <a:chExt cx="344391" cy="124792"/>
          </a:xfrm>
        </p:grpSpPr>
        <p:sp>
          <p:nvSpPr>
            <p:cNvPr id="14" name="Freeform 14"/>
            <p:cNvSpPr/>
            <p:nvPr/>
          </p:nvSpPr>
          <p:spPr>
            <a:xfrm>
              <a:off x="0" y="0"/>
              <a:ext cx="344391" cy="124792"/>
            </a:xfrm>
            <a:custGeom>
              <a:avLst/>
              <a:gdLst/>
              <a:ahLst/>
              <a:cxnLst/>
              <a:rect l="l" t="t" r="r" b="b"/>
              <a:pathLst>
                <a:path w="344391" h="124792">
                  <a:moveTo>
                    <a:pt x="62396" y="0"/>
                  </a:moveTo>
                  <a:lnTo>
                    <a:pt x="281995" y="0"/>
                  </a:lnTo>
                  <a:cubicBezTo>
                    <a:pt x="298544" y="0"/>
                    <a:pt x="314414" y="6574"/>
                    <a:pt x="326116" y="18275"/>
                  </a:cubicBezTo>
                  <a:cubicBezTo>
                    <a:pt x="337817" y="29977"/>
                    <a:pt x="344391" y="45848"/>
                    <a:pt x="344391" y="62396"/>
                  </a:cubicBezTo>
                  <a:lnTo>
                    <a:pt x="344391" y="62396"/>
                  </a:lnTo>
                  <a:cubicBezTo>
                    <a:pt x="344391" y="96856"/>
                    <a:pt x="316455" y="124792"/>
                    <a:pt x="281995"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txBody>
            <a:bodyPr/>
            <a:lstStyle/>
            <a:p>
              <a:endParaRPr lang="en-US"/>
            </a:p>
          </p:txBody>
        </p:sp>
        <p:sp>
          <p:nvSpPr>
            <p:cNvPr id="15" name="TextBox 15"/>
            <p:cNvSpPr txBox="1"/>
            <p:nvPr/>
          </p:nvSpPr>
          <p:spPr>
            <a:xfrm>
              <a:off x="0" y="-47625"/>
              <a:ext cx="344391" cy="172417"/>
            </a:xfrm>
            <a:prstGeom prst="rect">
              <a:avLst/>
            </a:prstGeom>
          </p:spPr>
          <p:txBody>
            <a:bodyPr lIns="50800" tIns="50800" rIns="50800" bIns="50800" rtlCol="0" anchor="ctr"/>
            <a:lstStyle/>
            <a:p>
              <a:pPr algn="ctr">
                <a:lnSpc>
                  <a:spcPts val="2800"/>
                </a:lnSpc>
              </a:pPr>
              <a:r>
                <a:rPr lang="en-US" sz="2000" b="1">
                  <a:solidFill>
                    <a:srgbClr val="155C94"/>
                  </a:solidFill>
                  <a:latin typeface="Canva Sans Bold"/>
                  <a:ea typeface="Canva Sans Bold"/>
                  <a:cs typeface="Canva Sans Bold"/>
                  <a:sym typeface="Canva Sans Bold"/>
                  <a:hlinkClick r:id="rId7" tooltip="https://sepolia.etherscan.io/tx/0x6d1dc7567cdf548dd1bee64faea794cb954ea396a56c8f788e298a52a84c21ce"/>
                </a:rPr>
                <a:t>0x5</a:t>
              </a:r>
              <a:r>
                <a:rPr lang="en-US" sz="2000" b="1">
                  <a:solidFill>
                    <a:srgbClr val="155C94"/>
                  </a:solidFill>
                  <a:latin typeface="Canva Sans Bold"/>
                  <a:ea typeface="Canva Sans Bold"/>
                  <a:cs typeface="Canva Sans Bold"/>
                  <a:sym typeface="Canva Sans Bold"/>
                </a:rPr>
                <a:t>F6</a:t>
              </a:r>
            </a:p>
          </p:txBody>
        </p:sp>
      </p:grpSp>
      <p:sp>
        <p:nvSpPr>
          <p:cNvPr id="16" name="TextBox 1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 UPGRADABLE SMART CONTRACTS</a:t>
            </a:r>
          </a:p>
        </p:txBody>
      </p:sp>
      <p:sp>
        <p:nvSpPr>
          <p:cNvPr id="17" name="TextBox 17"/>
          <p:cNvSpPr txBox="1"/>
          <p:nvPr/>
        </p:nvSpPr>
        <p:spPr>
          <a:xfrm>
            <a:off x="5529622" y="5850909"/>
            <a:ext cx="1088708" cy="701675"/>
          </a:xfrm>
          <a:prstGeom prst="rect">
            <a:avLst/>
          </a:prstGeom>
        </p:spPr>
        <p:txBody>
          <a:bodyPr lIns="0" tIns="0" rIns="0" bIns="0" rtlCol="0" anchor="t">
            <a:spAutoFit/>
          </a:bodyPr>
          <a:lstStyle/>
          <a:p>
            <a:pPr algn="ctr">
              <a:lnSpc>
                <a:spcPts val="2800"/>
              </a:lnSpc>
            </a:pPr>
            <a:r>
              <a:rPr lang="en-US" sz="2000">
                <a:solidFill>
                  <a:srgbClr val="FCFCFC"/>
                </a:solidFill>
                <a:latin typeface="Canva Sans"/>
                <a:ea typeface="Canva Sans"/>
                <a:cs typeface="Canva Sans"/>
                <a:sym typeface="Canva Sans"/>
              </a:rPr>
              <a:t>Proxy</a:t>
            </a:r>
          </a:p>
          <a:p>
            <a:pPr marL="0" lvl="0" indent="0" algn="ctr">
              <a:lnSpc>
                <a:spcPts val="2800"/>
              </a:lnSpc>
              <a:spcBef>
                <a:spcPct val="0"/>
              </a:spcBef>
            </a:pPr>
            <a:r>
              <a:rPr lang="en-US" sz="2000">
                <a:solidFill>
                  <a:srgbClr val="FCFCFC"/>
                </a:solidFill>
                <a:latin typeface="Canva Sans"/>
                <a:ea typeface="Canva Sans"/>
                <a:cs typeface="Canva Sans"/>
                <a:sym typeface="Canva Sans"/>
              </a:rPr>
              <a:t>Contract</a:t>
            </a:r>
          </a:p>
        </p:txBody>
      </p:sp>
      <p:sp>
        <p:nvSpPr>
          <p:cNvPr id="18" name="TextBox 18"/>
          <p:cNvSpPr txBox="1"/>
          <p:nvPr/>
        </p:nvSpPr>
        <p:spPr>
          <a:xfrm>
            <a:off x="13856275" y="8062212"/>
            <a:ext cx="1961515" cy="701675"/>
          </a:xfrm>
          <a:prstGeom prst="rect">
            <a:avLst/>
          </a:prstGeom>
        </p:spPr>
        <p:txBody>
          <a:bodyPr lIns="0" tIns="0" rIns="0" bIns="0" rtlCol="0" anchor="t">
            <a:spAutoFit/>
          </a:bodyPr>
          <a:lstStyle/>
          <a:p>
            <a:pPr algn="ctr">
              <a:lnSpc>
                <a:spcPts val="2800"/>
              </a:lnSpc>
            </a:pPr>
            <a:r>
              <a:rPr lang="en-US" sz="2000">
                <a:solidFill>
                  <a:srgbClr val="FCFCFC"/>
                </a:solidFill>
                <a:latin typeface="Canva Sans"/>
                <a:ea typeface="Canva Sans"/>
                <a:cs typeface="Canva Sans"/>
                <a:sym typeface="Canva Sans"/>
              </a:rPr>
              <a:t>Implementation</a:t>
            </a:r>
          </a:p>
          <a:p>
            <a:pPr marL="0" lvl="0" indent="0" algn="ctr">
              <a:lnSpc>
                <a:spcPts val="2800"/>
              </a:lnSpc>
              <a:spcBef>
                <a:spcPct val="0"/>
              </a:spcBef>
            </a:pPr>
            <a:r>
              <a:rPr lang="en-US" sz="2000">
                <a:solidFill>
                  <a:srgbClr val="FCFCFC"/>
                </a:solidFill>
                <a:latin typeface="Canva Sans"/>
                <a:ea typeface="Canva Sans"/>
                <a:cs typeface="Canva Sans"/>
                <a:sym typeface="Canva Sans"/>
              </a:rPr>
              <a:t>Contract</a:t>
            </a:r>
          </a:p>
        </p:txBody>
      </p:sp>
      <p:grpSp>
        <p:nvGrpSpPr>
          <p:cNvPr id="19" name="Group 19"/>
          <p:cNvGrpSpPr/>
          <p:nvPr/>
        </p:nvGrpSpPr>
        <p:grpSpPr>
          <a:xfrm>
            <a:off x="12267453" y="3899459"/>
            <a:ext cx="1278835" cy="473819"/>
            <a:chOff x="0" y="0"/>
            <a:chExt cx="336813" cy="124792"/>
          </a:xfrm>
        </p:grpSpPr>
        <p:sp>
          <p:nvSpPr>
            <p:cNvPr id="20" name="Freeform 20"/>
            <p:cNvSpPr/>
            <p:nvPr/>
          </p:nvSpPr>
          <p:spPr>
            <a:xfrm>
              <a:off x="0" y="0"/>
              <a:ext cx="336813" cy="124792"/>
            </a:xfrm>
            <a:custGeom>
              <a:avLst/>
              <a:gdLst/>
              <a:ahLst/>
              <a:cxnLst/>
              <a:rect l="l" t="t" r="r" b="b"/>
              <a:pathLst>
                <a:path w="336813" h="124792">
                  <a:moveTo>
                    <a:pt x="62396" y="0"/>
                  </a:moveTo>
                  <a:lnTo>
                    <a:pt x="274417" y="0"/>
                  </a:lnTo>
                  <a:cubicBezTo>
                    <a:pt x="308877" y="0"/>
                    <a:pt x="336813" y="27936"/>
                    <a:pt x="336813" y="62396"/>
                  </a:cubicBezTo>
                  <a:lnTo>
                    <a:pt x="336813" y="62396"/>
                  </a:lnTo>
                  <a:cubicBezTo>
                    <a:pt x="336813" y="78944"/>
                    <a:pt x="330239" y="94815"/>
                    <a:pt x="318537" y="106517"/>
                  </a:cubicBezTo>
                  <a:cubicBezTo>
                    <a:pt x="306836" y="118218"/>
                    <a:pt x="290965" y="124792"/>
                    <a:pt x="274417"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txBody>
            <a:bodyPr/>
            <a:lstStyle/>
            <a:p>
              <a:endParaRPr lang="en-US"/>
            </a:p>
          </p:txBody>
        </p:sp>
        <p:sp>
          <p:nvSpPr>
            <p:cNvPr id="21" name="TextBox 21"/>
            <p:cNvSpPr txBox="1"/>
            <p:nvPr/>
          </p:nvSpPr>
          <p:spPr>
            <a:xfrm>
              <a:off x="0" y="-47625"/>
              <a:ext cx="336813" cy="172417"/>
            </a:xfrm>
            <a:prstGeom prst="rect">
              <a:avLst/>
            </a:prstGeom>
          </p:spPr>
          <p:txBody>
            <a:bodyPr lIns="50800" tIns="50800" rIns="50800" bIns="50800" rtlCol="0" anchor="ctr"/>
            <a:lstStyle/>
            <a:p>
              <a:pPr algn="ctr">
                <a:lnSpc>
                  <a:spcPts val="2800"/>
                </a:lnSpc>
              </a:pPr>
              <a:r>
                <a:rPr lang="en-US" sz="2000" b="1">
                  <a:solidFill>
                    <a:srgbClr val="155C94"/>
                  </a:solidFill>
                  <a:latin typeface="Canva Sans Bold"/>
                  <a:ea typeface="Canva Sans Bold"/>
                  <a:cs typeface="Canva Sans Bold"/>
                  <a:sym typeface="Canva Sans Bold"/>
                  <a:hlinkClick r:id="rId7" tooltip="https://sepolia.etherscan.io/tx/0x6d1dc7567cdf548dd1bee64faea794cb954ea396a56c8f788e298a52a84c21ce"/>
                </a:rPr>
                <a:t>0x6D1</a:t>
              </a:r>
            </a:p>
          </p:txBody>
        </p:sp>
      </p:grpSp>
      <p:sp>
        <p:nvSpPr>
          <p:cNvPr id="22" name="Freeform 22"/>
          <p:cNvSpPr/>
          <p:nvPr/>
        </p:nvSpPr>
        <p:spPr>
          <a:xfrm>
            <a:off x="13271942" y="4110767"/>
            <a:ext cx="519918" cy="471153"/>
          </a:xfrm>
          <a:custGeom>
            <a:avLst/>
            <a:gdLst/>
            <a:ahLst/>
            <a:cxnLst/>
            <a:rect l="l" t="t" r="r" b="b"/>
            <a:pathLst>
              <a:path w="519918" h="471153">
                <a:moveTo>
                  <a:pt x="0" y="0"/>
                </a:moveTo>
                <a:lnTo>
                  <a:pt x="519917" y="0"/>
                </a:lnTo>
                <a:lnTo>
                  <a:pt x="519917" y="471153"/>
                </a:lnTo>
                <a:lnTo>
                  <a:pt x="0" y="4711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23" name="Group 23"/>
          <p:cNvGrpSpPr/>
          <p:nvPr/>
        </p:nvGrpSpPr>
        <p:grpSpPr>
          <a:xfrm>
            <a:off x="12253065" y="6392895"/>
            <a:ext cx="1278835" cy="473819"/>
            <a:chOff x="0" y="0"/>
            <a:chExt cx="336813" cy="124792"/>
          </a:xfrm>
        </p:grpSpPr>
        <p:sp>
          <p:nvSpPr>
            <p:cNvPr id="24" name="Freeform 24"/>
            <p:cNvSpPr/>
            <p:nvPr/>
          </p:nvSpPr>
          <p:spPr>
            <a:xfrm>
              <a:off x="0" y="0"/>
              <a:ext cx="336813" cy="124792"/>
            </a:xfrm>
            <a:custGeom>
              <a:avLst/>
              <a:gdLst/>
              <a:ahLst/>
              <a:cxnLst/>
              <a:rect l="l" t="t" r="r" b="b"/>
              <a:pathLst>
                <a:path w="336813" h="124792">
                  <a:moveTo>
                    <a:pt x="62396" y="0"/>
                  </a:moveTo>
                  <a:lnTo>
                    <a:pt x="274417" y="0"/>
                  </a:lnTo>
                  <a:cubicBezTo>
                    <a:pt x="308877" y="0"/>
                    <a:pt x="336813" y="27936"/>
                    <a:pt x="336813" y="62396"/>
                  </a:cubicBezTo>
                  <a:lnTo>
                    <a:pt x="336813" y="62396"/>
                  </a:lnTo>
                  <a:cubicBezTo>
                    <a:pt x="336813" y="78944"/>
                    <a:pt x="330239" y="94815"/>
                    <a:pt x="318537" y="106517"/>
                  </a:cubicBezTo>
                  <a:cubicBezTo>
                    <a:pt x="306836" y="118218"/>
                    <a:pt x="290965" y="124792"/>
                    <a:pt x="274417"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txBody>
            <a:bodyPr/>
            <a:lstStyle/>
            <a:p>
              <a:endParaRPr lang="en-US"/>
            </a:p>
          </p:txBody>
        </p:sp>
        <p:sp>
          <p:nvSpPr>
            <p:cNvPr id="25" name="TextBox 25"/>
            <p:cNvSpPr txBox="1"/>
            <p:nvPr/>
          </p:nvSpPr>
          <p:spPr>
            <a:xfrm>
              <a:off x="0" y="-47625"/>
              <a:ext cx="336813" cy="172417"/>
            </a:xfrm>
            <a:prstGeom prst="rect">
              <a:avLst/>
            </a:prstGeom>
          </p:spPr>
          <p:txBody>
            <a:bodyPr lIns="50800" tIns="50800" rIns="50800" bIns="50800" rtlCol="0" anchor="ctr"/>
            <a:lstStyle/>
            <a:p>
              <a:pPr algn="ctr">
                <a:lnSpc>
                  <a:spcPts val="2800"/>
                </a:lnSpc>
              </a:pPr>
              <a:r>
                <a:rPr lang="en-US" sz="2000" b="1">
                  <a:solidFill>
                    <a:srgbClr val="155C94"/>
                  </a:solidFill>
                  <a:latin typeface="Canva Sans Bold"/>
                  <a:ea typeface="Canva Sans Bold"/>
                  <a:cs typeface="Canva Sans Bold"/>
                  <a:sym typeface="Canva Sans Bold"/>
                  <a:hlinkClick r:id="rId10" tooltip="https://sepolia.etherscan.io/address/0x2d567ece699eabe5afcd141edb7a4f2d0d6ce8a0"/>
                </a:rPr>
                <a:t>0x2D5</a:t>
              </a:r>
            </a:p>
          </p:txBody>
        </p:sp>
      </p:grpSp>
      <p:grpSp>
        <p:nvGrpSpPr>
          <p:cNvPr id="26" name="Group 26"/>
          <p:cNvGrpSpPr/>
          <p:nvPr/>
        </p:nvGrpSpPr>
        <p:grpSpPr>
          <a:xfrm>
            <a:off x="12267453" y="8784481"/>
            <a:ext cx="1278835" cy="473819"/>
            <a:chOff x="0" y="0"/>
            <a:chExt cx="336813" cy="124792"/>
          </a:xfrm>
        </p:grpSpPr>
        <p:sp>
          <p:nvSpPr>
            <p:cNvPr id="27" name="Freeform 27"/>
            <p:cNvSpPr/>
            <p:nvPr/>
          </p:nvSpPr>
          <p:spPr>
            <a:xfrm>
              <a:off x="0" y="0"/>
              <a:ext cx="336813" cy="124792"/>
            </a:xfrm>
            <a:custGeom>
              <a:avLst/>
              <a:gdLst/>
              <a:ahLst/>
              <a:cxnLst/>
              <a:rect l="l" t="t" r="r" b="b"/>
              <a:pathLst>
                <a:path w="336813" h="124792">
                  <a:moveTo>
                    <a:pt x="62396" y="0"/>
                  </a:moveTo>
                  <a:lnTo>
                    <a:pt x="274417" y="0"/>
                  </a:lnTo>
                  <a:cubicBezTo>
                    <a:pt x="308877" y="0"/>
                    <a:pt x="336813" y="27936"/>
                    <a:pt x="336813" y="62396"/>
                  </a:cubicBezTo>
                  <a:lnTo>
                    <a:pt x="336813" y="62396"/>
                  </a:lnTo>
                  <a:cubicBezTo>
                    <a:pt x="336813" y="78944"/>
                    <a:pt x="330239" y="94815"/>
                    <a:pt x="318537" y="106517"/>
                  </a:cubicBezTo>
                  <a:cubicBezTo>
                    <a:pt x="306836" y="118218"/>
                    <a:pt x="290965" y="124792"/>
                    <a:pt x="274417"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txBody>
            <a:bodyPr/>
            <a:lstStyle/>
            <a:p>
              <a:endParaRPr lang="en-US"/>
            </a:p>
          </p:txBody>
        </p:sp>
        <p:sp>
          <p:nvSpPr>
            <p:cNvPr id="28" name="TextBox 28"/>
            <p:cNvSpPr txBox="1"/>
            <p:nvPr/>
          </p:nvSpPr>
          <p:spPr>
            <a:xfrm>
              <a:off x="0" y="-47625"/>
              <a:ext cx="336813" cy="172417"/>
            </a:xfrm>
            <a:prstGeom prst="rect">
              <a:avLst/>
            </a:prstGeom>
          </p:spPr>
          <p:txBody>
            <a:bodyPr lIns="50800" tIns="50800" rIns="50800" bIns="50800" rtlCol="0" anchor="ctr"/>
            <a:lstStyle/>
            <a:p>
              <a:pPr algn="ctr">
                <a:lnSpc>
                  <a:spcPts val="2800"/>
                </a:lnSpc>
              </a:pPr>
              <a:r>
                <a:rPr lang="en-US" sz="2000" b="1">
                  <a:solidFill>
                    <a:srgbClr val="155C94"/>
                  </a:solidFill>
                  <a:latin typeface="Canva Sans Bold"/>
                  <a:ea typeface="Canva Sans Bold"/>
                  <a:cs typeface="Canva Sans Bold"/>
                  <a:sym typeface="Canva Sans Bold"/>
                  <a:hlinkClick r:id="rId10" tooltip="https://sepolia.etherscan.io/address/0x2d567ece699eabe5afcd141edb7a4f2d0d6ce8a0"/>
                </a:rPr>
                <a:t> </a:t>
              </a:r>
              <a:r>
                <a:rPr lang="en-US" sz="2000" b="1">
                  <a:solidFill>
                    <a:srgbClr val="155C94"/>
                  </a:solidFill>
                  <a:latin typeface="Canva Sans Bold"/>
                  <a:ea typeface="Canva Sans Bold"/>
                  <a:cs typeface="Canva Sans Bold"/>
                  <a:sym typeface="Canva Sans Bold"/>
                  <a:hlinkClick r:id="rId11" tooltip="https://sepolia.etherscan.io/address/0xc4bfccb1668d6e464f33a76badd8c8d7d341e04a"/>
                </a:rPr>
                <a:t>0xC4</a:t>
              </a:r>
              <a:r>
                <a:rPr lang="en-US" sz="2000" b="1">
                  <a:solidFill>
                    <a:srgbClr val="155C94"/>
                  </a:solidFill>
                  <a:latin typeface="Canva Sans Bold"/>
                  <a:ea typeface="Canva Sans Bold"/>
                  <a:cs typeface="Canva Sans Bold"/>
                  <a:sym typeface="Canva Sans Bold"/>
                </a:rPr>
                <a:t>B</a:t>
              </a:r>
            </a:p>
          </p:txBody>
        </p:sp>
      </p:grpSp>
      <p:sp>
        <p:nvSpPr>
          <p:cNvPr id="29" name="Freeform 29"/>
          <p:cNvSpPr/>
          <p:nvPr/>
        </p:nvSpPr>
        <p:spPr>
          <a:xfrm>
            <a:off x="13271942" y="6552584"/>
            <a:ext cx="519918" cy="471153"/>
          </a:xfrm>
          <a:custGeom>
            <a:avLst/>
            <a:gdLst/>
            <a:ahLst/>
            <a:cxnLst/>
            <a:rect l="l" t="t" r="r" b="b"/>
            <a:pathLst>
              <a:path w="519918" h="471153">
                <a:moveTo>
                  <a:pt x="0" y="0"/>
                </a:moveTo>
                <a:lnTo>
                  <a:pt x="519917" y="0"/>
                </a:lnTo>
                <a:lnTo>
                  <a:pt x="519917" y="471153"/>
                </a:lnTo>
                <a:lnTo>
                  <a:pt x="0" y="4711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0" name="TextBox 30"/>
          <p:cNvSpPr txBox="1"/>
          <p:nvPr/>
        </p:nvSpPr>
        <p:spPr>
          <a:xfrm>
            <a:off x="2224969" y="5364198"/>
            <a:ext cx="564991" cy="34925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CFCFC"/>
                </a:solidFill>
                <a:latin typeface="Canva Sans"/>
                <a:ea typeface="Canva Sans"/>
                <a:cs typeface="Canva Sans"/>
                <a:sym typeface="Canva Sans"/>
              </a:rPr>
              <a:t>User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04118" y="1896373"/>
            <a:ext cx="2528233" cy="2416659"/>
            <a:chOff x="0" y="0"/>
            <a:chExt cx="665872" cy="636486"/>
          </a:xfrm>
        </p:grpSpPr>
        <p:sp>
          <p:nvSpPr>
            <p:cNvPr id="5" name="Freeform 5"/>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6" name="TextBox 6"/>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dirty="0">
                  <a:solidFill>
                    <a:srgbClr val="FFFFFF"/>
                  </a:solidFill>
                  <a:latin typeface="Open Sans"/>
                  <a:ea typeface="Open Sans"/>
                  <a:cs typeface="Open Sans"/>
                  <a:sym typeface="Open Sans"/>
                </a:rPr>
                <a:t>07</a:t>
              </a:r>
            </a:p>
          </p:txBody>
        </p:sp>
      </p:grpSp>
      <p:sp>
        <p:nvSpPr>
          <p:cNvPr id="7" name="TextBox 7"/>
          <p:cNvSpPr txBox="1"/>
          <p:nvPr/>
        </p:nvSpPr>
        <p:spPr>
          <a:xfrm>
            <a:off x="1304118" y="4468767"/>
            <a:ext cx="8435223" cy="4010027"/>
          </a:xfrm>
          <a:prstGeom prst="rect">
            <a:avLst/>
          </a:prstGeom>
        </p:spPr>
        <p:txBody>
          <a:bodyPr lIns="0" tIns="0" rIns="0" bIns="0" rtlCol="0" anchor="t">
            <a:spAutoFit/>
          </a:bodyPr>
          <a:lstStyle/>
          <a:p>
            <a:pPr algn="l">
              <a:lnSpc>
                <a:spcPts val="9600"/>
              </a:lnSpc>
            </a:pPr>
            <a:r>
              <a:rPr lang="en-US" sz="10000" spc="-600">
                <a:solidFill>
                  <a:srgbClr val="0B4E7C"/>
                </a:solidFill>
                <a:latin typeface="Rustic Printed"/>
                <a:ea typeface="Rustic Printed"/>
                <a:cs typeface="Rustic Printed"/>
                <a:sym typeface="Rustic Printed"/>
              </a:rPr>
              <a:t>SYSTEM</a:t>
            </a:r>
          </a:p>
          <a:p>
            <a:pPr algn="l">
              <a:lnSpc>
                <a:spcPts val="9600"/>
              </a:lnSpc>
            </a:pPr>
            <a:r>
              <a:rPr lang="en-US" sz="10000" spc="-600">
                <a:solidFill>
                  <a:srgbClr val="0B4E7C"/>
                </a:solidFill>
                <a:latin typeface="Rustic Printed"/>
                <a:ea typeface="Rustic Printed"/>
                <a:cs typeface="Rustic Printed"/>
                <a:sym typeface="Rustic Printed"/>
              </a:rPr>
              <a:t>ARCHITECTURE</a:t>
            </a:r>
          </a:p>
          <a:p>
            <a:pPr marL="0" lvl="0" indent="0" algn="l">
              <a:lnSpc>
                <a:spcPts val="9600"/>
              </a:lnSpc>
            </a:pPr>
            <a:endParaRPr lang="en-US" sz="10000" spc="-600">
              <a:solidFill>
                <a:srgbClr val="0B4E7C"/>
              </a:solidFill>
              <a:latin typeface="Rustic Printed"/>
              <a:ea typeface="Rustic Printed"/>
              <a:cs typeface="Rustic Printed"/>
              <a:sym typeface="Rustic Printe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11"/>
            </a:stretch>
          </a:blipFill>
        </p:spPr>
        <p:txBody>
          <a:bodyPr/>
          <a:lstStyle/>
          <a:p>
            <a:endParaRPr lang="en-US"/>
          </a:p>
        </p:txBody>
      </p:sp>
      <p:grpSp>
        <p:nvGrpSpPr>
          <p:cNvPr id="3" name="Group 3"/>
          <p:cNvGrpSpPr/>
          <p:nvPr/>
        </p:nvGrpSpPr>
        <p:grpSpPr>
          <a:xfrm>
            <a:off x="-287485" y="-238118"/>
            <a:ext cx="19150848" cy="11194857"/>
            <a:chOff x="0" y="0"/>
            <a:chExt cx="5043845" cy="2948440"/>
          </a:xfrm>
        </p:grpSpPr>
        <p:sp>
          <p:nvSpPr>
            <p:cNvPr id="4" name="Freeform 4"/>
            <p:cNvSpPr/>
            <p:nvPr/>
          </p:nvSpPr>
          <p:spPr>
            <a:xfrm>
              <a:off x="0" y="0"/>
              <a:ext cx="5043844" cy="2948440"/>
            </a:xfrm>
            <a:custGeom>
              <a:avLst/>
              <a:gdLst/>
              <a:ahLst/>
              <a:cxnLst/>
              <a:rect l="l" t="t" r="r" b="b"/>
              <a:pathLst>
                <a:path w="5043844" h="2948440">
                  <a:moveTo>
                    <a:pt x="8894" y="0"/>
                  </a:moveTo>
                  <a:lnTo>
                    <a:pt x="5034951" y="0"/>
                  </a:lnTo>
                  <a:cubicBezTo>
                    <a:pt x="5037310" y="0"/>
                    <a:pt x="5039572" y="937"/>
                    <a:pt x="5041240" y="2605"/>
                  </a:cubicBezTo>
                  <a:cubicBezTo>
                    <a:pt x="5042907" y="4273"/>
                    <a:pt x="5043844" y="6535"/>
                    <a:pt x="5043844" y="8894"/>
                  </a:cubicBezTo>
                  <a:lnTo>
                    <a:pt x="5043844" y="2939546"/>
                  </a:lnTo>
                  <a:cubicBezTo>
                    <a:pt x="5043844" y="2941905"/>
                    <a:pt x="5042907" y="2944167"/>
                    <a:pt x="5041240" y="2945835"/>
                  </a:cubicBezTo>
                  <a:cubicBezTo>
                    <a:pt x="5039572" y="2947503"/>
                    <a:pt x="5037310" y="2948440"/>
                    <a:pt x="5034951" y="2948440"/>
                  </a:cubicBezTo>
                  <a:lnTo>
                    <a:pt x="8894" y="2948440"/>
                  </a:lnTo>
                  <a:cubicBezTo>
                    <a:pt x="6535" y="2948440"/>
                    <a:pt x="4273" y="2947503"/>
                    <a:pt x="2605" y="2945835"/>
                  </a:cubicBezTo>
                  <a:cubicBezTo>
                    <a:pt x="937" y="2944167"/>
                    <a:pt x="0" y="2941905"/>
                    <a:pt x="0" y="2939546"/>
                  </a:cubicBezTo>
                  <a:lnTo>
                    <a:pt x="0" y="8894"/>
                  </a:lnTo>
                  <a:cubicBezTo>
                    <a:pt x="0" y="6535"/>
                    <a:pt x="937" y="4273"/>
                    <a:pt x="2605" y="2605"/>
                  </a:cubicBezTo>
                  <a:cubicBezTo>
                    <a:pt x="4273" y="937"/>
                    <a:pt x="6535" y="0"/>
                    <a:pt x="8894" y="0"/>
                  </a:cubicBezTo>
                  <a:close/>
                </a:path>
              </a:pathLst>
            </a:custGeom>
            <a:solidFill>
              <a:srgbClr val="155C94"/>
            </a:solidFill>
          </p:spPr>
          <p:txBody>
            <a:bodyPr/>
            <a:lstStyle/>
            <a:p>
              <a:endParaRPr lang="en-US"/>
            </a:p>
          </p:txBody>
        </p:sp>
        <p:sp>
          <p:nvSpPr>
            <p:cNvPr id="5" name="TextBox 5"/>
            <p:cNvSpPr txBox="1"/>
            <p:nvPr/>
          </p:nvSpPr>
          <p:spPr>
            <a:xfrm>
              <a:off x="0" y="-38100"/>
              <a:ext cx="5043845" cy="298654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85850" y="1813084"/>
            <a:ext cx="945671" cy="1028582"/>
          </a:xfrm>
          <a:custGeom>
            <a:avLst/>
            <a:gdLst/>
            <a:ahLst/>
            <a:cxnLst/>
            <a:rect l="l" t="t" r="r" b="b"/>
            <a:pathLst>
              <a:path w="945671" h="1028582">
                <a:moveTo>
                  <a:pt x="0" y="0"/>
                </a:moveTo>
                <a:lnTo>
                  <a:pt x="945671" y="0"/>
                </a:lnTo>
                <a:lnTo>
                  <a:pt x="945671" y="1028582"/>
                </a:lnTo>
                <a:lnTo>
                  <a:pt x="0" y="10285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4181600" y="515335"/>
            <a:ext cx="3647207" cy="3490147"/>
            <a:chOff x="0" y="0"/>
            <a:chExt cx="960581" cy="919216"/>
          </a:xfrm>
        </p:grpSpPr>
        <p:sp>
          <p:nvSpPr>
            <p:cNvPr id="8" name="Freeform 8"/>
            <p:cNvSpPr/>
            <p:nvPr/>
          </p:nvSpPr>
          <p:spPr>
            <a:xfrm>
              <a:off x="0" y="0"/>
              <a:ext cx="960581" cy="919216"/>
            </a:xfrm>
            <a:custGeom>
              <a:avLst/>
              <a:gdLst/>
              <a:ahLst/>
              <a:cxnLst/>
              <a:rect l="l" t="t" r="r" b="b"/>
              <a:pathLst>
                <a:path w="960581" h="919216">
                  <a:moveTo>
                    <a:pt x="108258" y="0"/>
                  </a:moveTo>
                  <a:lnTo>
                    <a:pt x="852324" y="0"/>
                  </a:lnTo>
                  <a:cubicBezTo>
                    <a:pt x="912113" y="0"/>
                    <a:pt x="960581" y="48469"/>
                    <a:pt x="960581" y="108258"/>
                  </a:cubicBezTo>
                  <a:lnTo>
                    <a:pt x="960581" y="810958"/>
                  </a:lnTo>
                  <a:cubicBezTo>
                    <a:pt x="960581" y="839670"/>
                    <a:pt x="949175" y="867205"/>
                    <a:pt x="928873" y="887508"/>
                  </a:cubicBezTo>
                  <a:cubicBezTo>
                    <a:pt x="908571" y="907810"/>
                    <a:pt x="881035" y="919216"/>
                    <a:pt x="852324" y="919216"/>
                  </a:cubicBezTo>
                  <a:lnTo>
                    <a:pt x="108258" y="919216"/>
                  </a:lnTo>
                  <a:cubicBezTo>
                    <a:pt x="48469" y="919216"/>
                    <a:pt x="0" y="870747"/>
                    <a:pt x="0" y="810958"/>
                  </a:cubicBezTo>
                  <a:lnTo>
                    <a:pt x="0" y="108258"/>
                  </a:lnTo>
                  <a:cubicBezTo>
                    <a:pt x="0" y="48469"/>
                    <a:pt x="48469" y="0"/>
                    <a:pt x="108258" y="0"/>
                  </a:cubicBezTo>
                  <a:close/>
                </a:path>
              </a:pathLst>
            </a:custGeom>
            <a:solidFill>
              <a:srgbClr val="0E4A74"/>
            </a:solidFill>
            <a:ln w="38100" cap="rnd">
              <a:solidFill>
                <a:srgbClr val="FCFCFC"/>
              </a:solidFill>
              <a:prstDash val="solid"/>
              <a:round/>
            </a:ln>
          </p:spPr>
          <p:txBody>
            <a:bodyPr/>
            <a:lstStyle/>
            <a:p>
              <a:endParaRPr lang="en-US"/>
            </a:p>
          </p:txBody>
        </p:sp>
        <p:sp>
          <p:nvSpPr>
            <p:cNvPr id="9" name="TextBox 9"/>
            <p:cNvSpPr txBox="1"/>
            <p:nvPr/>
          </p:nvSpPr>
          <p:spPr>
            <a:xfrm>
              <a:off x="0" y="-47625"/>
              <a:ext cx="960581" cy="966841"/>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4394314" y="720840"/>
            <a:ext cx="2208472" cy="822151"/>
            <a:chOff x="0" y="0"/>
            <a:chExt cx="581655" cy="216534"/>
          </a:xfrm>
        </p:grpSpPr>
        <p:sp>
          <p:nvSpPr>
            <p:cNvPr id="11" name="Freeform 11"/>
            <p:cNvSpPr/>
            <p:nvPr/>
          </p:nvSpPr>
          <p:spPr>
            <a:xfrm>
              <a:off x="0" y="0"/>
              <a:ext cx="581655" cy="216534"/>
            </a:xfrm>
            <a:custGeom>
              <a:avLst/>
              <a:gdLst/>
              <a:ahLst/>
              <a:cxnLst/>
              <a:rect l="l" t="t" r="r" b="b"/>
              <a:pathLst>
                <a:path w="581655" h="216534">
                  <a:moveTo>
                    <a:pt x="108267" y="0"/>
                  </a:moveTo>
                  <a:lnTo>
                    <a:pt x="473388" y="0"/>
                  </a:lnTo>
                  <a:cubicBezTo>
                    <a:pt x="502102" y="0"/>
                    <a:pt x="529640" y="11407"/>
                    <a:pt x="549944" y="31711"/>
                  </a:cubicBezTo>
                  <a:cubicBezTo>
                    <a:pt x="570248" y="52015"/>
                    <a:pt x="581655" y="79553"/>
                    <a:pt x="581655" y="108267"/>
                  </a:cubicBezTo>
                  <a:lnTo>
                    <a:pt x="581655" y="108267"/>
                  </a:lnTo>
                  <a:cubicBezTo>
                    <a:pt x="581655" y="136981"/>
                    <a:pt x="570248" y="164519"/>
                    <a:pt x="549944" y="184823"/>
                  </a:cubicBezTo>
                  <a:cubicBezTo>
                    <a:pt x="529640" y="205127"/>
                    <a:pt x="502102" y="216534"/>
                    <a:pt x="473388" y="216534"/>
                  </a:cubicBezTo>
                  <a:lnTo>
                    <a:pt x="108267" y="216534"/>
                  </a:lnTo>
                  <a:cubicBezTo>
                    <a:pt x="79553" y="216534"/>
                    <a:pt x="52015" y="205127"/>
                    <a:pt x="31711" y="184823"/>
                  </a:cubicBezTo>
                  <a:cubicBezTo>
                    <a:pt x="11407" y="164519"/>
                    <a:pt x="0" y="136981"/>
                    <a:pt x="0" y="108267"/>
                  </a:cubicBezTo>
                  <a:lnTo>
                    <a:pt x="0" y="108267"/>
                  </a:lnTo>
                  <a:cubicBezTo>
                    <a:pt x="0" y="79553"/>
                    <a:pt x="11407" y="52015"/>
                    <a:pt x="31711" y="31711"/>
                  </a:cubicBezTo>
                  <a:cubicBezTo>
                    <a:pt x="52015" y="11407"/>
                    <a:pt x="79553" y="0"/>
                    <a:pt x="108267" y="0"/>
                  </a:cubicBezTo>
                  <a:close/>
                </a:path>
              </a:pathLst>
            </a:custGeom>
            <a:solidFill>
              <a:srgbClr val="FCFCFC"/>
            </a:solidFill>
          </p:spPr>
          <p:txBody>
            <a:bodyPr/>
            <a:lstStyle/>
            <a:p>
              <a:endParaRPr lang="en-US"/>
            </a:p>
          </p:txBody>
        </p:sp>
        <p:sp>
          <p:nvSpPr>
            <p:cNvPr id="12" name="TextBox 12"/>
            <p:cNvSpPr txBox="1"/>
            <p:nvPr/>
          </p:nvSpPr>
          <p:spPr>
            <a:xfrm>
              <a:off x="0" y="-47625"/>
              <a:ext cx="581655" cy="264159"/>
            </a:xfrm>
            <a:prstGeom prst="rect">
              <a:avLst/>
            </a:prstGeom>
          </p:spPr>
          <p:txBody>
            <a:bodyPr lIns="50800" tIns="50800" rIns="50800" bIns="50800" rtlCol="0" anchor="ctr"/>
            <a:lstStyle/>
            <a:p>
              <a:pPr algn="ctr">
                <a:lnSpc>
                  <a:spcPts val="2800"/>
                </a:lnSpc>
              </a:pPr>
              <a:r>
                <a:rPr lang="en-US" sz="2000">
                  <a:solidFill>
                    <a:srgbClr val="155C94"/>
                  </a:solidFill>
                  <a:latin typeface="Canva Sans"/>
                  <a:ea typeface="Canva Sans"/>
                  <a:cs typeface="Canva Sans"/>
                  <a:sym typeface="Canva Sans"/>
                </a:rPr>
                <a:t>Facial Recognition </a:t>
              </a:r>
            </a:p>
          </p:txBody>
        </p:sp>
      </p:grpSp>
      <p:sp>
        <p:nvSpPr>
          <p:cNvPr id="13" name="AutoShape 13"/>
          <p:cNvSpPr/>
          <p:nvPr/>
        </p:nvSpPr>
        <p:spPr>
          <a:xfrm>
            <a:off x="2031521" y="2327375"/>
            <a:ext cx="2761034" cy="0"/>
          </a:xfrm>
          <a:prstGeom prst="line">
            <a:avLst/>
          </a:prstGeom>
          <a:ln w="38100" cap="flat">
            <a:solidFill>
              <a:srgbClr val="FFFFFF"/>
            </a:solidFill>
            <a:prstDash val="solid"/>
            <a:headEnd type="none" w="sm" len="sm"/>
            <a:tailEnd type="triangle" w="lg" len="med"/>
          </a:ln>
        </p:spPr>
        <p:txBody>
          <a:bodyPr/>
          <a:lstStyle/>
          <a:p>
            <a:endParaRPr lang="en-US"/>
          </a:p>
        </p:txBody>
      </p:sp>
      <p:sp>
        <p:nvSpPr>
          <p:cNvPr id="14" name="Freeform 14"/>
          <p:cNvSpPr/>
          <p:nvPr/>
        </p:nvSpPr>
        <p:spPr>
          <a:xfrm>
            <a:off x="4792555" y="1975661"/>
            <a:ext cx="705995" cy="703428"/>
          </a:xfrm>
          <a:custGeom>
            <a:avLst/>
            <a:gdLst/>
            <a:ahLst/>
            <a:cxnLst/>
            <a:rect l="l" t="t" r="r" b="b"/>
            <a:pathLst>
              <a:path w="705995" h="703428">
                <a:moveTo>
                  <a:pt x="0" y="0"/>
                </a:moveTo>
                <a:lnTo>
                  <a:pt x="705995" y="0"/>
                </a:lnTo>
                <a:lnTo>
                  <a:pt x="705995" y="703428"/>
                </a:lnTo>
                <a:lnTo>
                  <a:pt x="0" y="703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Freeform 15"/>
          <p:cNvSpPr/>
          <p:nvPr/>
        </p:nvSpPr>
        <p:spPr>
          <a:xfrm>
            <a:off x="6582032" y="2200734"/>
            <a:ext cx="858657" cy="852978"/>
          </a:xfrm>
          <a:custGeom>
            <a:avLst/>
            <a:gdLst/>
            <a:ahLst/>
            <a:cxnLst/>
            <a:rect l="l" t="t" r="r" b="b"/>
            <a:pathLst>
              <a:path w="858657" h="852978">
                <a:moveTo>
                  <a:pt x="0" y="0"/>
                </a:moveTo>
                <a:lnTo>
                  <a:pt x="858657" y="0"/>
                </a:lnTo>
                <a:lnTo>
                  <a:pt x="858657" y="852978"/>
                </a:lnTo>
                <a:lnTo>
                  <a:pt x="0" y="8529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AutoShape 16"/>
          <p:cNvSpPr/>
          <p:nvPr/>
        </p:nvSpPr>
        <p:spPr>
          <a:xfrm>
            <a:off x="5498550" y="2327375"/>
            <a:ext cx="1083482" cy="299848"/>
          </a:xfrm>
          <a:prstGeom prst="line">
            <a:avLst/>
          </a:prstGeom>
          <a:ln w="38100" cap="flat">
            <a:solidFill>
              <a:srgbClr val="FFFFFF"/>
            </a:solidFill>
            <a:prstDash val="solid"/>
            <a:headEnd type="none" w="sm" len="sm"/>
            <a:tailEnd type="triangle" w="lg" len="med"/>
          </a:ln>
        </p:spPr>
        <p:txBody>
          <a:bodyPr/>
          <a:lstStyle/>
          <a:p>
            <a:endParaRPr lang="en-US"/>
          </a:p>
        </p:txBody>
      </p:sp>
      <p:grpSp>
        <p:nvGrpSpPr>
          <p:cNvPr id="17" name="Group 17"/>
          <p:cNvGrpSpPr/>
          <p:nvPr/>
        </p:nvGrpSpPr>
        <p:grpSpPr>
          <a:xfrm>
            <a:off x="13021774" y="6152787"/>
            <a:ext cx="2683254" cy="3186811"/>
            <a:chOff x="0" y="0"/>
            <a:chExt cx="706701" cy="839325"/>
          </a:xfrm>
        </p:grpSpPr>
        <p:sp>
          <p:nvSpPr>
            <p:cNvPr id="18" name="Freeform 18"/>
            <p:cNvSpPr/>
            <p:nvPr/>
          </p:nvSpPr>
          <p:spPr>
            <a:xfrm>
              <a:off x="0" y="0"/>
              <a:ext cx="706701" cy="839325"/>
            </a:xfrm>
            <a:custGeom>
              <a:avLst/>
              <a:gdLst/>
              <a:ahLst/>
              <a:cxnLst/>
              <a:rect l="l" t="t" r="r" b="b"/>
              <a:pathLst>
                <a:path w="706701" h="839325">
                  <a:moveTo>
                    <a:pt x="147149" y="0"/>
                  </a:moveTo>
                  <a:lnTo>
                    <a:pt x="559552" y="0"/>
                  </a:lnTo>
                  <a:cubicBezTo>
                    <a:pt x="640820" y="0"/>
                    <a:pt x="706701" y="65881"/>
                    <a:pt x="706701" y="147149"/>
                  </a:cubicBezTo>
                  <a:lnTo>
                    <a:pt x="706701" y="692176"/>
                  </a:lnTo>
                  <a:cubicBezTo>
                    <a:pt x="706701" y="773444"/>
                    <a:pt x="640820" y="839325"/>
                    <a:pt x="559552" y="839325"/>
                  </a:cubicBezTo>
                  <a:lnTo>
                    <a:pt x="147149" y="839325"/>
                  </a:lnTo>
                  <a:cubicBezTo>
                    <a:pt x="108123" y="839325"/>
                    <a:pt x="70695" y="823822"/>
                    <a:pt x="43099" y="796226"/>
                  </a:cubicBezTo>
                  <a:cubicBezTo>
                    <a:pt x="15503" y="768630"/>
                    <a:pt x="0" y="731202"/>
                    <a:pt x="0" y="692176"/>
                  </a:cubicBezTo>
                  <a:lnTo>
                    <a:pt x="0" y="147149"/>
                  </a:lnTo>
                  <a:cubicBezTo>
                    <a:pt x="0" y="65881"/>
                    <a:pt x="65881" y="0"/>
                    <a:pt x="147149" y="0"/>
                  </a:cubicBezTo>
                  <a:close/>
                </a:path>
              </a:pathLst>
            </a:custGeom>
            <a:solidFill>
              <a:srgbClr val="0E4A74"/>
            </a:solidFill>
            <a:ln w="38100" cap="rnd">
              <a:solidFill>
                <a:srgbClr val="FCFCFC"/>
              </a:solidFill>
              <a:prstDash val="solid"/>
              <a:round/>
            </a:ln>
          </p:spPr>
          <p:txBody>
            <a:bodyPr/>
            <a:lstStyle/>
            <a:p>
              <a:endParaRPr lang="en-US"/>
            </a:p>
          </p:txBody>
        </p:sp>
        <p:sp>
          <p:nvSpPr>
            <p:cNvPr id="19" name="TextBox 19"/>
            <p:cNvSpPr txBox="1"/>
            <p:nvPr/>
          </p:nvSpPr>
          <p:spPr>
            <a:xfrm>
              <a:off x="0" y="-47625"/>
              <a:ext cx="706701" cy="886950"/>
            </a:xfrm>
            <a:prstGeom prst="rect">
              <a:avLst/>
            </a:prstGeom>
          </p:spPr>
          <p:txBody>
            <a:bodyPr lIns="50800" tIns="50800" rIns="50800" bIns="50800" rtlCol="0" anchor="ctr"/>
            <a:lstStyle/>
            <a:p>
              <a:pPr algn="ctr">
                <a:lnSpc>
                  <a:spcPts val="2800"/>
                </a:lnSpc>
              </a:pPr>
              <a:endParaRPr/>
            </a:p>
          </p:txBody>
        </p:sp>
      </p:grpSp>
      <p:grpSp>
        <p:nvGrpSpPr>
          <p:cNvPr id="20" name="Group 20"/>
          <p:cNvGrpSpPr/>
          <p:nvPr/>
        </p:nvGrpSpPr>
        <p:grpSpPr>
          <a:xfrm>
            <a:off x="9201150" y="1028700"/>
            <a:ext cx="945671" cy="1028582"/>
            <a:chOff x="0" y="0"/>
            <a:chExt cx="1260894" cy="1371443"/>
          </a:xfrm>
        </p:grpSpPr>
        <p:sp>
          <p:nvSpPr>
            <p:cNvPr id="21" name="Freeform 21"/>
            <p:cNvSpPr/>
            <p:nvPr/>
          </p:nvSpPr>
          <p:spPr>
            <a:xfrm>
              <a:off x="0" y="0"/>
              <a:ext cx="1260894" cy="1371443"/>
            </a:xfrm>
            <a:custGeom>
              <a:avLst/>
              <a:gdLst/>
              <a:ahLst/>
              <a:cxnLst/>
              <a:rect l="l" t="t" r="r" b="b"/>
              <a:pathLst>
                <a:path w="1260894" h="1371443">
                  <a:moveTo>
                    <a:pt x="0" y="0"/>
                  </a:moveTo>
                  <a:lnTo>
                    <a:pt x="1260894" y="0"/>
                  </a:lnTo>
                  <a:lnTo>
                    <a:pt x="1260894" y="1371443"/>
                  </a:lnTo>
                  <a:lnTo>
                    <a:pt x="0" y="13714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2" name="Freeform 22"/>
            <p:cNvSpPr/>
            <p:nvPr/>
          </p:nvSpPr>
          <p:spPr>
            <a:xfrm>
              <a:off x="366012" y="784115"/>
              <a:ext cx="528871" cy="489832"/>
            </a:xfrm>
            <a:custGeom>
              <a:avLst/>
              <a:gdLst/>
              <a:ahLst/>
              <a:cxnLst/>
              <a:rect l="l" t="t" r="r" b="b"/>
              <a:pathLst>
                <a:path w="528871" h="489832">
                  <a:moveTo>
                    <a:pt x="0" y="0"/>
                  </a:moveTo>
                  <a:lnTo>
                    <a:pt x="528871" y="0"/>
                  </a:lnTo>
                  <a:lnTo>
                    <a:pt x="528871" y="489832"/>
                  </a:lnTo>
                  <a:lnTo>
                    <a:pt x="0" y="4898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sp>
        <p:nvSpPr>
          <p:cNvPr id="23" name="AutoShape 23"/>
          <p:cNvSpPr/>
          <p:nvPr/>
        </p:nvSpPr>
        <p:spPr>
          <a:xfrm flipV="1">
            <a:off x="7440689" y="1542991"/>
            <a:ext cx="1760461" cy="1084232"/>
          </a:xfrm>
          <a:prstGeom prst="line">
            <a:avLst/>
          </a:prstGeom>
          <a:ln w="38100" cap="flat">
            <a:solidFill>
              <a:srgbClr val="FFFFFF"/>
            </a:solidFill>
            <a:prstDash val="solid"/>
            <a:headEnd type="none" w="sm" len="sm"/>
            <a:tailEnd type="triangle" w="lg" len="med"/>
          </a:ln>
        </p:spPr>
        <p:txBody>
          <a:bodyPr/>
          <a:lstStyle/>
          <a:p>
            <a:endParaRPr lang="en-US"/>
          </a:p>
        </p:txBody>
      </p:sp>
      <p:grpSp>
        <p:nvGrpSpPr>
          <p:cNvPr id="24" name="Group 24"/>
          <p:cNvGrpSpPr/>
          <p:nvPr/>
        </p:nvGrpSpPr>
        <p:grpSpPr>
          <a:xfrm>
            <a:off x="4663576" y="6152787"/>
            <a:ext cx="2683254" cy="3186811"/>
            <a:chOff x="0" y="0"/>
            <a:chExt cx="706701" cy="839325"/>
          </a:xfrm>
        </p:grpSpPr>
        <p:sp>
          <p:nvSpPr>
            <p:cNvPr id="25" name="Freeform 25"/>
            <p:cNvSpPr/>
            <p:nvPr/>
          </p:nvSpPr>
          <p:spPr>
            <a:xfrm>
              <a:off x="0" y="0"/>
              <a:ext cx="706701" cy="839325"/>
            </a:xfrm>
            <a:custGeom>
              <a:avLst/>
              <a:gdLst/>
              <a:ahLst/>
              <a:cxnLst/>
              <a:rect l="l" t="t" r="r" b="b"/>
              <a:pathLst>
                <a:path w="706701" h="839325">
                  <a:moveTo>
                    <a:pt x="147149" y="0"/>
                  </a:moveTo>
                  <a:lnTo>
                    <a:pt x="559552" y="0"/>
                  </a:lnTo>
                  <a:cubicBezTo>
                    <a:pt x="640820" y="0"/>
                    <a:pt x="706701" y="65881"/>
                    <a:pt x="706701" y="147149"/>
                  </a:cubicBezTo>
                  <a:lnTo>
                    <a:pt x="706701" y="692176"/>
                  </a:lnTo>
                  <a:cubicBezTo>
                    <a:pt x="706701" y="773444"/>
                    <a:pt x="640820" y="839325"/>
                    <a:pt x="559552" y="839325"/>
                  </a:cubicBezTo>
                  <a:lnTo>
                    <a:pt x="147149" y="839325"/>
                  </a:lnTo>
                  <a:cubicBezTo>
                    <a:pt x="108123" y="839325"/>
                    <a:pt x="70695" y="823822"/>
                    <a:pt x="43099" y="796226"/>
                  </a:cubicBezTo>
                  <a:cubicBezTo>
                    <a:pt x="15503" y="768630"/>
                    <a:pt x="0" y="731202"/>
                    <a:pt x="0" y="692176"/>
                  </a:cubicBezTo>
                  <a:lnTo>
                    <a:pt x="0" y="147149"/>
                  </a:lnTo>
                  <a:cubicBezTo>
                    <a:pt x="0" y="65881"/>
                    <a:pt x="65881" y="0"/>
                    <a:pt x="147149" y="0"/>
                  </a:cubicBezTo>
                  <a:close/>
                </a:path>
              </a:pathLst>
            </a:custGeom>
            <a:solidFill>
              <a:srgbClr val="0E4A74"/>
            </a:solidFill>
            <a:ln w="38100" cap="rnd">
              <a:solidFill>
                <a:srgbClr val="FCFCFC"/>
              </a:solidFill>
              <a:prstDash val="solid"/>
              <a:round/>
            </a:ln>
          </p:spPr>
          <p:txBody>
            <a:bodyPr/>
            <a:lstStyle/>
            <a:p>
              <a:endParaRPr lang="en-US"/>
            </a:p>
          </p:txBody>
        </p:sp>
        <p:sp>
          <p:nvSpPr>
            <p:cNvPr id="26" name="TextBox 26"/>
            <p:cNvSpPr txBox="1"/>
            <p:nvPr/>
          </p:nvSpPr>
          <p:spPr>
            <a:xfrm>
              <a:off x="0" y="-47625"/>
              <a:ext cx="706701" cy="886950"/>
            </a:xfrm>
            <a:prstGeom prst="rect">
              <a:avLst/>
            </a:prstGeom>
          </p:spPr>
          <p:txBody>
            <a:bodyPr lIns="50800" tIns="50800" rIns="50800" bIns="50800" rtlCol="0" anchor="ctr"/>
            <a:lstStyle/>
            <a:p>
              <a:pPr algn="ctr">
                <a:lnSpc>
                  <a:spcPts val="2800"/>
                </a:lnSpc>
              </a:pPr>
              <a:endParaRPr/>
            </a:p>
          </p:txBody>
        </p:sp>
      </p:grpSp>
      <p:sp>
        <p:nvSpPr>
          <p:cNvPr id="27" name="Freeform 27"/>
          <p:cNvSpPr/>
          <p:nvPr/>
        </p:nvSpPr>
        <p:spPr>
          <a:xfrm>
            <a:off x="12803291" y="1923978"/>
            <a:ext cx="3120221" cy="2582165"/>
          </a:xfrm>
          <a:custGeom>
            <a:avLst/>
            <a:gdLst/>
            <a:ahLst/>
            <a:cxnLst/>
            <a:rect l="l" t="t" r="r" b="b"/>
            <a:pathLst>
              <a:path w="3120221" h="2582165">
                <a:moveTo>
                  <a:pt x="0" y="0"/>
                </a:moveTo>
                <a:lnTo>
                  <a:pt x="3120221" y="0"/>
                </a:lnTo>
                <a:lnTo>
                  <a:pt x="3120221" y="2582165"/>
                </a:lnTo>
                <a:lnTo>
                  <a:pt x="0" y="2582165"/>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28" name="AutoShape 28"/>
          <p:cNvSpPr/>
          <p:nvPr/>
        </p:nvSpPr>
        <p:spPr>
          <a:xfrm>
            <a:off x="10146821" y="1542991"/>
            <a:ext cx="4216581" cy="380987"/>
          </a:xfrm>
          <a:prstGeom prst="line">
            <a:avLst/>
          </a:prstGeom>
          <a:ln w="38100" cap="flat">
            <a:solidFill>
              <a:srgbClr val="FFFFFF"/>
            </a:solidFill>
            <a:prstDash val="solid"/>
            <a:headEnd type="none" w="sm" len="sm"/>
            <a:tailEnd type="triangle" w="lg" len="med"/>
          </a:ln>
        </p:spPr>
        <p:txBody>
          <a:bodyPr/>
          <a:lstStyle/>
          <a:p>
            <a:endParaRPr lang="en-US"/>
          </a:p>
        </p:txBody>
      </p:sp>
      <p:sp>
        <p:nvSpPr>
          <p:cNvPr id="29" name="AutoShape 29"/>
          <p:cNvSpPr/>
          <p:nvPr/>
        </p:nvSpPr>
        <p:spPr>
          <a:xfrm flipH="1">
            <a:off x="14363401" y="4506143"/>
            <a:ext cx="0" cy="1646644"/>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0" name="AutoShape 30"/>
          <p:cNvSpPr/>
          <p:nvPr/>
        </p:nvSpPr>
        <p:spPr>
          <a:xfrm>
            <a:off x="7011361" y="2200734"/>
            <a:ext cx="8693668" cy="5545458"/>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1" name="AutoShape 31"/>
          <p:cNvSpPr/>
          <p:nvPr/>
        </p:nvSpPr>
        <p:spPr>
          <a:xfrm flipH="1">
            <a:off x="7346830" y="8278525"/>
            <a:ext cx="5674944" cy="0"/>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2" name="AutoShape 32"/>
          <p:cNvSpPr/>
          <p:nvPr/>
        </p:nvSpPr>
        <p:spPr>
          <a:xfrm flipH="1" flipV="1">
            <a:off x="6582032" y="2978937"/>
            <a:ext cx="7781369" cy="6360661"/>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3" name="AutoShape 33"/>
          <p:cNvSpPr/>
          <p:nvPr/>
        </p:nvSpPr>
        <p:spPr>
          <a:xfrm flipH="1">
            <a:off x="7346830" y="7746193"/>
            <a:ext cx="5674944" cy="0"/>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4" name="AutoShape 34"/>
          <p:cNvSpPr/>
          <p:nvPr/>
        </p:nvSpPr>
        <p:spPr>
          <a:xfrm>
            <a:off x="7346830" y="8776221"/>
            <a:ext cx="5674944" cy="0"/>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5" name="AutoShape 35"/>
          <p:cNvSpPr/>
          <p:nvPr/>
        </p:nvSpPr>
        <p:spPr>
          <a:xfrm flipV="1">
            <a:off x="7346830" y="3215060"/>
            <a:ext cx="5456461" cy="4100659"/>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6" name="TextBox 36"/>
          <p:cNvSpPr txBox="1"/>
          <p:nvPr/>
        </p:nvSpPr>
        <p:spPr>
          <a:xfrm>
            <a:off x="8958182" y="2141925"/>
            <a:ext cx="1431608" cy="297180"/>
          </a:xfrm>
          <a:prstGeom prst="rect">
            <a:avLst/>
          </a:prstGeom>
        </p:spPr>
        <p:txBody>
          <a:bodyPr lIns="0" tIns="0" rIns="0" bIns="0" rtlCol="0" anchor="t">
            <a:spAutoFit/>
          </a:bodyPr>
          <a:lstStyle/>
          <a:p>
            <a:pPr marL="0" lvl="0" indent="0" algn="ctr">
              <a:lnSpc>
                <a:spcPts val="2520"/>
              </a:lnSpc>
              <a:spcBef>
                <a:spcPct val="0"/>
              </a:spcBef>
            </a:pPr>
            <a:r>
              <a:rPr lang="en-US" sz="1800">
                <a:solidFill>
                  <a:srgbClr val="FCFCFC"/>
                </a:solidFill>
                <a:latin typeface="Canva Sans"/>
                <a:ea typeface="Canva Sans"/>
                <a:cs typeface="Canva Sans"/>
                <a:sym typeface="Canva Sans"/>
              </a:rPr>
              <a:t>Verified User</a:t>
            </a:r>
          </a:p>
        </p:txBody>
      </p:sp>
      <p:sp>
        <p:nvSpPr>
          <p:cNvPr id="37" name="TextBox 37"/>
          <p:cNvSpPr txBox="1"/>
          <p:nvPr/>
        </p:nvSpPr>
        <p:spPr>
          <a:xfrm>
            <a:off x="1304447" y="2950362"/>
            <a:ext cx="508476" cy="297180"/>
          </a:xfrm>
          <a:prstGeom prst="rect">
            <a:avLst/>
          </a:prstGeom>
        </p:spPr>
        <p:txBody>
          <a:bodyPr lIns="0" tIns="0" rIns="0" bIns="0" rtlCol="0" anchor="t">
            <a:spAutoFit/>
          </a:bodyPr>
          <a:lstStyle/>
          <a:p>
            <a:pPr marL="0" lvl="0" indent="0" algn="ctr">
              <a:lnSpc>
                <a:spcPts val="2520"/>
              </a:lnSpc>
              <a:spcBef>
                <a:spcPct val="0"/>
              </a:spcBef>
            </a:pPr>
            <a:r>
              <a:rPr lang="en-US" sz="1800">
                <a:solidFill>
                  <a:srgbClr val="FCFCFC"/>
                </a:solidFill>
                <a:latin typeface="Canva Sans"/>
                <a:ea typeface="Canva Sans"/>
                <a:cs typeface="Canva Sans"/>
                <a:sym typeface="Canva Sans"/>
              </a:rPr>
              <a:t>User</a:t>
            </a:r>
          </a:p>
        </p:txBody>
      </p:sp>
      <p:sp>
        <p:nvSpPr>
          <p:cNvPr id="38" name="TextBox 38"/>
          <p:cNvSpPr txBox="1"/>
          <p:nvPr/>
        </p:nvSpPr>
        <p:spPr>
          <a:xfrm>
            <a:off x="4591039" y="2769232"/>
            <a:ext cx="1109028" cy="540385"/>
          </a:xfrm>
          <a:prstGeom prst="rect">
            <a:avLst/>
          </a:prstGeom>
        </p:spPr>
        <p:txBody>
          <a:bodyPr lIns="0" tIns="0" rIns="0" bIns="0" rtlCol="0" anchor="t">
            <a:spAutoFit/>
          </a:bodyPr>
          <a:lstStyle/>
          <a:p>
            <a:pPr algn="ctr">
              <a:lnSpc>
                <a:spcPts val="2240"/>
              </a:lnSpc>
            </a:pPr>
            <a:r>
              <a:rPr lang="en-US" sz="1600">
                <a:solidFill>
                  <a:srgbClr val="FCFCFC"/>
                </a:solidFill>
                <a:latin typeface="Canva Sans"/>
                <a:ea typeface="Canva Sans"/>
                <a:cs typeface="Canva Sans"/>
                <a:sym typeface="Canva Sans"/>
              </a:rPr>
              <a:t>Feature </a:t>
            </a:r>
          </a:p>
          <a:p>
            <a:pPr marL="0" lvl="0" indent="0" algn="ctr">
              <a:lnSpc>
                <a:spcPts val="2240"/>
              </a:lnSpc>
              <a:spcBef>
                <a:spcPct val="0"/>
              </a:spcBef>
            </a:pPr>
            <a:r>
              <a:rPr lang="en-US" sz="1600">
                <a:solidFill>
                  <a:srgbClr val="FCFCFC"/>
                </a:solidFill>
                <a:latin typeface="Canva Sans"/>
                <a:ea typeface="Canva Sans"/>
                <a:cs typeface="Canva Sans"/>
                <a:sym typeface="Canva Sans"/>
              </a:rPr>
              <a:t>Extractions</a:t>
            </a:r>
          </a:p>
        </p:txBody>
      </p:sp>
      <p:sp>
        <p:nvSpPr>
          <p:cNvPr id="39" name="TextBox 39"/>
          <p:cNvSpPr txBox="1"/>
          <p:nvPr/>
        </p:nvSpPr>
        <p:spPr>
          <a:xfrm>
            <a:off x="6442004" y="3100150"/>
            <a:ext cx="1138714" cy="540385"/>
          </a:xfrm>
          <a:prstGeom prst="rect">
            <a:avLst/>
          </a:prstGeom>
        </p:spPr>
        <p:txBody>
          <a:bodyPr lIns="0" tIns="0" rIns="0" bIns="0" rtlCol="0" anchor="t">
            <a:spAutoFit/>
          </a:bodyPr>
          <a:lstStyle/>
          <a:p>
            <a:pPr algn="ctr">
              <a:lnSpc>
                <a:spcPts val="2240"/>
              </a:lnSpc>
            </a:pPr>
            <a:r>
              <a:rPr lang="en-US" sz="1600">
                <a:solidFill>
                  <a:srgbClr val="FCFCFC"/>
                </a:solidFill>
                <a:latin typeface="Canva Sans"/>
                <a:ea typeface="Canva Sans"/>
                <a:cs typeface="Canva Sans"/>
                <a:sym typeface="Canva Sans"/>
              </a:rPr>
              <a:t>AI</a:t>
            </a:r>
          </a:p>
          <a:p>
            <a:pPr marL="0" lvl="0" indent="0" algn="ctr">
              <a:lnSpc>
                <a:spcPts val="2240"/>
              </a:lnSpc>
              <a:spcBef>
                <a:spcPct val="0"/>
              </a:spcBef>
            </a:pPr>
            <a:r>
              <a:rPr lang="en-US" sz="1600">
                <a:solidFill>
                  <a:srgbClr val="FCFCFC"/>
                </a:solidFill>
                <a:latin typeface="Canva Sans"/>
                <a:ea typeface="Canva Sans"/>
                <a:cs typeface="Canva Sans"/>
                <a:sym typeface="Canva Sans"/>
              </a:rPr>
              <a:t>Verification</a:t>
            </a:r>
          </a:p>
        </p:txBody>
      </p:sp>
      <p:grpSp>
        <p:nvGrpSpPr>
          <p:cNvPr id="40" name="Group 40"/>
          <p:cNvGrpSpPr/>
          <p:nvPr/>
        </p:nvGrpSpPr>
        <p:grpSpPr>
          <a:xfrm>
            <a:off x="4900967" y="7315719"/>
            <a:ext cx="2208472" cy="822151"/>
            <a:chOff x="0" y="0"/>
            <a:chExt cx="581655" cy="216534"/>
          </a:xfrm>
        </p:grpSpPr>
        <p:sp>
          <p:nvSpPr>
            <p:cNvPr id="41" name="Freeform 41"/>
            <p:cNvSpPr/>
            <p:nvPr/>
          </p:nvSpPr>
          <p:spPr>
            <a:xfrm>
              <a:off x="0" y="0"/>
              <a:ext cx="581655" cy="216534"/>
            </a:xfrm>
            <a:custGeom>
              <a:avLst/>
              <a:gdLst/>
              <a:ahLst/>
              <a:cxnLst/>
              <a:rect l="l" t="t" r="r" b="b"/>
              <a:pathLst>
                <a:path w="581655" h="216534">
                  <a:moveTo>
                    <a:pt x="108267" y="0"/>
                  </a:moveTo>
                  <a:lnTo>
                    <a:pt x="473388" y="0"/>
                  </a:lnTo>
                  <a:cubicBezTo>
                    <a:pt x="502102" y="0"/>
                    <a:pt x="529640" y="11407"/>
                    <a:pt x="549944" y="31711"/>
                  </a:cubicBezTo>
                  <a:cubicBezTo>
                    <a:pt x="570248" y="52015"/>
                    <a:pt x="581655" y="79553"/>
                    <a:pt x="581655" y="108267"/>
                  </a:cubicBezTo>
                  <a:lnTo>
                    <a:pt x="581655" y="108267"/>
                  </a:lnTo>
                  <a:cubicBezTo>
                    <a:pt x="581655" y="136981"/>
                    <a:pt x="570248" y="164519"/>
                    <a:pt x="549944" y="184823"/>
                  </a:cubicBezTo>
                  <a:cubicBezTo>
                    <a:pt x="529640" y="205127"/>
                    <a:pt x="502102" y="216534"/>
                    <a:pt x="473388" y="216534"/>
                  </a:cubicBezTo>
                  <a:lnTo>
                    <a:pt x="108267" y="216534"/>
                  </a:lnTo>
                  <a:cubicBezTo>
                    <a:pt x="79553" y="216534"/>
                    <a:pt x="52015" y="205127"/>
                    <a:pt x="31711" y="184823"/>
                  </a:cubicBezTo>
                  <a:cubicBezTo>
                    <a:pt x="11407" y="164519"/>
                    <a:pt x="0" y="136981"/>
                    <a:pt x="0" y="108267"/>
                  </a:cubicBezTo>
                  <a:lnTo>
                    <a:pt x="0" y="108267"/>
                  </a:lnTo>
                  <a:cubicBezTo>
                    <a:pt x="0" y="79553"/>
                    <a:pt x="11407" y="52015"/>
                    <a:pt x="31711" y="31711"/>
                  </a:cubicBezTo>
                  <a:cubicBezTo>
                    <a:pt x="52015" y="11407"/>
                    <a:pt x="79553" y="0"/>
                    <a:pt x="108267" y="0"/>
                  </a:cubicBezTo>
                  <a:close/>
                </a:path>
              </a:pathLst>
            </a:custGeom>
            <a:solidFill>
              <a:srgbClr val="FCFCFC"/>
            </a:solidFill>
          </p:spPr>
          <p:txBody>
            <a:bodyPr/>
            <a:lstStyle/>
            <a:p>
              <a:endParaRPr lang="en-US"/>
            </a:p>
          </p:txBody>
        </p:sp>
        <p:sp>
          <p:nvSpPr>
            <p:cNvPr id="42" name="TextBox 42"/>
            <p:cNvSpPr txBox="1"/>
            <p:nvPr/>
          </p:nvSpPr>
          <p:spPr>
            <a:xfrm>
              <a:off x="0" y="-47625"/>
              <a:ext cx="581655" cy="264159"/>
            </a:xfrm>
            <a:prstGeom prst="rect">
              <a:avLst/>
            </a:prstGeom>
          </p:spPr>
          <p:txBody>
            <a:bodyPr lIns="50800" tIns="50800" rIns="50800" bIns="50800" rtlCol="0" anchor="ctr"/>
            <a:lstStyle/>
            <a:p>
              <a:pPr algn="ctr">
                <a:lnSpc>
                  <a:spcPts val="2800"/>
                </a:lnSpc>
              </a:pPr>
              <a:r>
                <a:rPr lang="en-US" sz="2000">
                  <a:solidFill>
                    <a:srgbClr val="155C94"/>
                  </a:solidFill>
                  <a:latin typeface="Canva Sans"/>
                  <a:ea typeface="Canva Sans"/>
                  <a:cs typeface="Canva Sans"/>
                  <a:sym typeface="Canva Sans"/>
                </a:rPr>
                <a:t>Blockchain</a:t>
              </a:r>
            </a:p>
          </p:txBody>
        </p:sp>
      </p:grpSp>
      <p:grpSp>
        <p:nvGrpSpPr>
          <p:cNvPr id="43" name="Group 43"/>
          <p:cNvGrpSpPr/>
          <p:nvPr/>
        </p:nvGrpSpPr>
        <p:grpSpPr>
          <a:xfrm>
            <a:off x="13259166" y="7144926"/>
            <a:ext cx="2208472" cy="1202533"/>
            <a:chOff x="0" y="0"/>
            <a:chExt cx="581655" cy="316717"/>
          </a:xfrm>
        </p:grpSpPr>
        <p:sp>
          <p:nvSpPr>
            <p:cNvPr id="44" name="Freeform 44"/>
            <p:cNvSpPr/>
            <p:nvPr/>
          </p:nvSpPr>
          <p:spPr>
            <a:xfrm>
              <a:off x="0" y="0"/>
              <a:ext cx="581655" cy="316717"/>
            </a:xfrm>
            <a:custGeom>
              <a:avLst/>
              <a:gdLst/>
              <a:ahLst/>
              <a:cxnLst/>
              <a:rect l="l" t="t" r="r" b="b"/>
              <a:pathLst>
                <a:path w="581655" h="316717">
                  <a:moveTo>
                    <a:pt x="158358" y="0"/>
                  </a:moveTo>
                  <a:lnTo>
                    <a:pt x="423297" y="0"/>
                  </a:lnTo>
                  <a:cubicBezTo>
                    <a:pt x="510756" y="0"/>
                    <a:pt x="581655" y="70899"/>
                    <a:pt x="581655" y="158358"/>
                  </a:cubicBezTo>
                  <a:lnTo>
                    <a:pt x="581655" y="158358"/>
                  </a:lnTo>
                  <a:cubicBezTo>
                    <a:pt x="581655" y="200357"/>
                    <a:pt x="564971" y="240637"/>
                    <a:pt x="535273" y="270334"/>
                  </a:cubicBezTo>
                  <a:cubicBezTo>
                    <a:pt x="505575" y="300032"/>
                    <a:pt x="465296" y="316717"/>
                    <a:pt x="423297" y="316717"/>
                  </a:cubicBezTo>
                  <a:lnTo>
                    <a:pt x="158358" y="316717"/>
                  </a:lnTo>
                  <a:cubicBezTo>
                    <a:pt x="70899" y="316717"/>
                    <a:pt x="0" y="245817"/>
                    <a:pt x="0" y="158358"/>
                  </a:cubicBezTo>
                  <a:lnTo>
                    <a:pt x="0" y="158358"/>
                  </a:lnTo>
                  <a:cubicBezTo>
                    <a:pt x="0" y="70899"/>
                    <a:pt x="70899" y="0"/>
                    <a:pt x="158358" y="0"/>
                  </a:cubicBezTo>
                  <a:close/>
                </a:path>
              </a:pathLst>
            </a:custGeom>
            <a:solidFill>
              <a:srgbClr val="FCFCFC"/>
            </a:solidFill>
          </p:spPr>
          <p:txBody>
            <a:bodyPr/>
            <a:lstStyle/>
            <a:p>
              <a:endParaRPr lang="en-US"/>
            </a:p>
          </p:txBody>
        </p:sp>
        <p:sp>
          <p:nvSpPr>
            <p:cNvPr id="45" name="TextBox 45"/>
            <p:cNvSpPr txBox="1"/>
            <p:nvPr/>
          </p:nvSpPr>
          <p:spPr>
            <a:xfrm>
              <a:off x="0" y="-47625"/>
              <a:ext cx="581655" cy="364342"/>
            </a:xfrm>
            <a:prstGeom prst="rect">
              <a:avLst/>
            </a:prstGeom>
          </p:spPr>
          <p:txBody>
            <a:bodyPr lIns="50800" tIns="50800" rIns="50800" bIns="50800" rtlCol="0" anchor="ctr"/>
            <a:lstStyle/>
            <a:p>
              <a:pPr algn="ctr">
                <a:lnSpc>
                  <a:spcPts val="2800"/>
                </a:lnSpc>
              </a:pPr>
              <a:r>
                <a:rPr lang="en-US" sz="2000">
                  <a:solidFill>
                    <a:srgbClr val="155C94"/>
                  </a:solidFill>
                  <a:latin typeface="Canva Sans"/>
                  <a:ea typeface="Canva Sans"/>
                  <a:cs typeface="Canva Sans"/>
                  <a:sym typeface="Canva Sans"/>
                </a:rPr>
                <a:t>Encryption / Decryption Module</a:t>
              </a:r>
            </a:p>
          </p:txBody>
        </p:sp>
      </p:grpSp>
      <p:grpSp>
        <p:nvGrpSpPr>
          <p:cNvPr id="46" name="Group 46"/>
          <p:cNvGrpSpPr/>
          <p:nvPr/>
        </p:nvGrpSpPr>
        <p:grpSpPr>
          <a:xfrm>
            <a:off x="13259166" y="2386732"/>
            <a:ext cx="2208472" cy="822151"/>
            <a:chOff x="0" y="0"/>
            <a:chExt cx="581655" cy="216534"/>
          </a:xfrm>
        </p:grpSpPr>
        <p:sp>
          <p:nvSpPr>
            <p:cNvPr id="47" name="Freeform 47"/>
            <p:cNvSpPr/>
            <p:nvPr/>
          </p:nvSpPr>
          <p:spPr>
            <a:xfrm>
              <a:off x="0" y="0"/>
              <a:ext cx="581655" cy="216534"/>
            </a:xfrm>
            <a:custGeom>
              <a:avLst/>
              <a:gdLst/>
              <a:ahLst/>
              <a:cxnLst/>
              <a:rect l="l" t="t" r="r" b="b"/>
              <a:pathLst>
                <a:path w="581655" h="216534">
                  <a:moveTo>
                    <a:pt x="108267" y="0"/>
                  </a:moveTo>
                  <a:lnTo>
                    <a:pt x="473388" y="0"/>
                  </a:lnTo>
                  <a:cubicBezTo>
                    <a:pt x="502102" y="0"/>
                    <a:pt x="529640" y="11407"/>
                    <a:pt x="549944" y="31711"/>
                  </a:cubicBezTo>
                  <a:cubicBezTo>
                    <a:pt x="570248" y="52015"/>
                    <a:pt x="581655" y="79553"/>
                    <a:pt x="581655" y="108267"/>
                  </a:cubicBezTo>
                  <a:lnTo>
                    <a:pt x="581655" y="108267"/>
                  </a:lnTo>
                  <a:cubicBezTo>
                    <a:pt x="581655" y="136981"/>
                    <a:pt x="570248" y="164519"/>
                    <a:pt x="549944" y="184823"/>
                  </a:cubicBezTo>
                  <a:cubicBezTo>
                    <a:pt x="529640" y="205127"/>
                    <a:pt x="502102" y="216534"/>
                    <a:pt x="473388" y="216534"/>
                  </a:cubicBezTo>
                  <a:lnTo>
                    <a:pt x="108267" y="216534"/>
                  </a:lnTo>
                  <a:cubicBezTo>
                    <a:pt x="79553" y="216534"/>
                    <a:pt x="52015" y="205127"/>
                    <a:pt x="31711" y="184823"/>
                  </a:cubicBezTo>
                  <a:cubicBezTo>
                    <a:pt x="11407" y="164519"/>
                    <a:pt x="0" y="136981"/>
                    <a:pt x="0" y="108267"/>
                  </a:cubicBezTo>
                  <a:lnTo>
                    <a:pt x="0" y="108267"/>
                  </a:lnTo>
                  <a:cubicBezTo>
                    <a:pt x="0" y="79553"/>
                    <a:pt x="11407" y="52015"/>
                    <a:pt x="31711" y="31711"/>
                  </a:cubicBezTo>
                  <a:cubicBezTo>
                    <a:pt x="52015" y="11407"/>
                    <a:pt x="79553" y="0"/>
                    <a:pt x="108267" y="0"/>
                  </a:cubicBezTo>
                  <a:close/>
                </a:path>
              </a:pathLst>
            </a:custGeom>
            <a:solidFill>
              <a:srgbClr val="FCFCFC"/>
            </a:solidFill>
          </p:spPr>
          <p:txBody>
            <a:bodyPr/>
            <a:lstStyle/>
            <a:p>
              <a:endParaRPr lang="en-US"/>
            </a:p>
          </p:txBody>
        </p:sp>
        <p:sp>
          <p:nvSpPr>
            <p:cNvPr id="48" name="TextBox 48"/>
            <p:cNvSpPr txBox="1"/>
            <p:nvPr/>
          </p:nvSpPr>
          <p:spPr>
            <a:xfrm>
              <a:off x="0" y="-47625"/>
              <a:ext cx="581655" cy="264159"/>
            </a:xfrm>
            <a:prstGeom prst="rect">
              <a:avLst/>
            </a:prstGeom>
          </p:spPr>
          <p:txBody>
            <a:bodyPr lIns="50800" tIns="50800" rIns="50800" bIns="50800" rtlCol="0" anchor="ctr"/>
            <a:lstStyle/>
            <a:p>
              <a:pPr algn="ctr">
                <a:lnSpc>
                  <a:spcPts val="2800"/>
                </a:lnSpc>
              </a:pPr>
              <a:r>
                <a:rPr lang="en-US" sz="2000">
                  <a:solidFill>
                    <a:srgbClr val="155C94"/>
                  </a:solidFill>
                  <a:latin typeface="Canva Sans"/>
                  <a:ea typeface="Canva Sans"/>
                  <a:cs typeface="Canva Sans"/>
                  <a:sym typeface="Canva Sans"/>
                </a:rPr>
                <a:t>Frontend</a:t>
              </a:r>
            </a:p>
            <a:p>
              <a:pPr algn="ctr">
                <a:lnSpc>
                  <a:spcPts val="2800"/>
                </a:lnSpc>
              </a:pPr>
              <a:r>
                <a:rPr lang="en-US" sz="2000">
                  <a:solidFill>
                    <a:srgbClr val="155C94"/>
                  </a:solidFill>
                  <a:latin typeface="Canva Sans"/>
                  <a:ea typeface="Canva Sans"/>
                  <a:cs typeface="Canva Sans"/>
                  <a:sym typeface="Canva Sans"/>
                </a:rPr>
                <a:t>Enterface</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04118" y="1896373"/>
            <a:ext cx="2528233" cy="2416659"/>
            <a:chOff x="0" y="0"/>
            <a:chExt cx="665872" cy="636486"/>
          </a:xfrm>
        </p:grpSpPr>
        <p:sp>
          <p:nvSpPr>
            <p:cNvPr id="5" name="Freeform 5"/>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6" name="TextBox 6"/>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dirty="0">
                  <a:solidFill>
                    <a:srgbClr val="FFFFFF"/>
                  </a:solidFill>
                  <a:latin typeface="Canva Sans"/>
                  <a:ea typeface="Canva Sans"/>
                  <a:cs typeface="Canva Sans"/>
                  <a:sym typeface="Canva Sans"/>
                </a:rPr>
                <a:t>08</a:t>
              </a:r>
            </a:p>
          </p:txBody>
        </p:sp>
      </p:grpSp>
      <p:sp>
        <p:nvSpPr>
          <p:cNvPr id="7" name="TextBox 7"/>
          <p:cNvSpPr txBox="1"/>
          <p:nvPr/>
        </p:nvSpPr>
        <p:spPr>
          <a:xfrm>
            <a:off x="1304118" y="4468767"/>
            <a:ext cx="8435223" cy="2790827"/>
          </a:xfrm>
          <a:prstGeom prst="rect">
            <a:avLst/>
          </a:prstGeom>
        </p:spPr>
        <p:txBody>
          <a:bodyPr lIns="0" tIns="0" rIns="0" bIns="0" rtlCol="0" anchor="t">
            <a:spAutoFit/>
          </a:bodyPr>
          <a:lstStyle/>
          <a:p>
            <a:pPr algn="l">
              <a:lnSpc>
                <a:spcPts val="9600"/>
              </a:lnSpc>
            </a:pPr>
            <a:r>
              <a:rPr lang="en-US" sz="10000" spc="-600">
                <a:solidFill>
                  <a:srgbClr val="0B4E7C"/>
                </a:solidFill>
                <a:latin typeface="Rustic Printed"/>
                <a:ea typeface="Rustic Printed"/>
                <a:cs typeface="Rustic Printed"/>
                <a:sym typeface="Rustic Printed"/>
              </a:rPr>
              <a:t>TIME PLAN</a:t>
            </a:r>
          </a:p>
          <a:p>
            <a:pPr marL="0" lvl="0" indent="0" algn="l">
              <a:lnSpc>
                <a:spcPts val="9600"/>
              </a:lnSpc>
            </a:pPr>
            <a:endParaRPr lang="en-US" sz="10000" spc="-600">
              <a:solidFill>
                <a:srgbClr val="0B4E7C"/>
              </a:solidFill>
              <a:latin typeface="Rustic Printed"/>
              <a:ea typeface="Rustic Printed"/>
              <a:cs typeface="Rustic Printed"/>
              <a:sym typeface="Rustic Printe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grpSp>
        <p:nvGrpSpPr>
          <p:cNvPr id="2" name="Group 2"/>
          <p:cNvGrpSpPr/>
          <p:nvPr/>
        </p:nvGrpSpPr>
        <p:grpSpPr>
          <a:xfrm>
            <a:off x="-145591" y="-206508"/>
            <a:ext cx="18609293" cy="10588512"/>
            <a:chOff x="0" y="0"/>
            <a:chExt cx="4901213" cy="2788744"/>
          </a:xfrm>
        </p:grpSpPr>
        <p:sp>
          <p:nvSpPr>
            <p:cNvPr id="3" name="Freeform 3"/>
            <p:cNvSpPr/>
            <p:nvPr/>
          </p:nvSpPr>
          <p:spPr>
            <a:xfrm>
              <a:off x="0" y="0"/>
              <a:ext cx="4901213" cy="2788744"/>
            </a:xfrm>
            <a:custGeom>
              <a:avLst/>
              <a:gdLst/>
              <a:ahLst/>
              <a:cxnLst/>
              <a:rect l="l" t="t" r="r" b="b"/>
              <a:pathLst>
                <a:path w="4901213" h="2788744">
                  <a:moveTo>
                    <a:pt x="9153" y="0"/>
                  </a:moveTo>
                  <a:lnTo>
                    <a:pt x="4892060" y="0"/>
                  </a:lnTo>
                  <a:cubicBezTo>
                    <a:pt x="4894488" y="0"/>
                    <a:pt x="4896816" y="964"/>
                    <a:pt x="4898532" y="2681"/>
                  </a:cubicBezTo>
                  <a:cubicBezTo>
                    <a:pt x="4900249" y="4397"/>
                    <a:pt x="4901213" y="6725"/>
                    <a:pt x="4901213" y="9153"/>
                  </a:cubicBezTo>
                  <a:lnTo>
                    <a:pt x="4901213" y="2779591"/>
                  </a:lnTo>
                  <a:cubicBezTo>
                    <a:pt x="4901213" y="2784646"/>
                    <a:pt x="4897115" y="2788744"/>
                    <a:pt x="4892060" y="2788744"/>
                  </a:cubicBezTo>
                  <a:lnTo>
                    <a:pt x="9153" y="2788744"/>
                  </a:lnTo>
                  <a:cubicBezTo>
                    <a:pt x="6725" y="2788744"/>
                    <a:pt x="4397" y="2787780"/>
                    <a:pt x="2681" y="2786063"/>
                  </a:cubicBezTo>
                  <a:cubicBezTo>
                    <a:pt x="964" y="2784347"/>
                    <a:pt x="0" y="2782019"/>
                    <a:pt x="0" y="2779591"/>
                  </a:cubicBezTo>
                  <a:lnTo>
                    <a:pt x="0" y="9153"/>
                  </a:lnTo>
                  <a:cubicBezTo>
                    <a:pt x="0" y="4098"/>
                    <a:pt x="4098" y="0"/>
                    <a:pt x="9153" y="0"/>
                  </a:cubicBezTo>
                  <a:close/>
                </a:path>
              </a:pathLst>
            </a:custGeom>
            <a:solidFill>
              <a:srgbClr val="155C94"/>
            </a:solidFill>
          </p:spPr>
          <p:txBody>
            <a:bodyPr/>
            <a:lstStyle/>
            <a:p>
              <a:endParaRPr lang="en-US"/>
            </a:p>
          </p:txBody>
        </p:sp>
        <p:sp>
          <p:nvSpPr>
            <p:cNvPr id="4" name="TextBox 4"/>
            <p:cNvSpPr txBox="1"/>
            <p:nvPr/>
          </p:nvSpPr>
          <p:spPr>
            <a:xfrm>
              <a:off x="0" y="-38100"/>
              <a:ext cx="4901213" cy="282684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85825" y="458208"/>
            <a:ext cx="16516350" cy="929672"/>
            <a:chOff x="0" y="0"/>
            <a:chExt cx="22021800" cy="1239562"/>
          </a:xfrm>
        </p:grpSpPr>
        <p:grpSp>
          <p:nvGrpSpPr>
            <p:cNvPr id="6" name="Group 6"/>
            <p:cNvGrpSpPr/>
            <p:nvPr/>
          </p:nvGrpSpPr>
          <p:grpSpPr>
            <a:xfrm>
              <a:off x="0" y="0"/>
              <a:ext cx="22021800" cy="1239562"/>
              <a:chOff x="0" y="0"/>
              <a:chExt cx="4349985" cy="244852"/>
            </a:xfrm>
          </p:grpSpPr>
          <p:sp>
            <p:nvSpPr>
              <p:cNvPr id="7" name="Freeform 7"/>
              <p:cNvSpPr/>
              <p:nvPr/>
            </p:nvSpPr>
            <p:spPr>
              <a:xfrm>
                <a:off x="0" y="0"/>
                <a:ext cx="4349985" cy="244852"/>
              </a:xfrm>
              <a:custGeom>
                <a:avLst/>
                <a:gdLst/>
                <a:ahLst/>
                <a:cxnLst/>
                <a:rect l="l" t="t" r="r" b="b"/>
                <a:pathLst>
                  <a:path w="4349985" h="244852">
                    <a:moveTo>
                      <a:pt x="9375" y="0"/>
                    </a:moveTo>
                    <a:lnTo>
                      <a:pt x="4340610" y="0"/>
                    </a:lnTo>
                    <a:cubicBezTo>
                      <a:pt x="4343097" y="0"/>
                      <a:pt x="4345481" y="988"/>
                      <a:pt x="4347239" y="2746"/>
                    </a:cubicBezTo>
                    <a:cubicBezTo>
                      <a:pt x="4348998" y="4504"/>
                      <a:pt x="4349985" y="6888"/>
                      <a:pt x="4349985" y="9375"/>
                    </a:cubicBezTo>
                    <a:lnTo>
                      <a:pt x="4349985" y="235477"/>
                    </a:lnTo>
                    <a:cubicBezTo>
                      <a:pt x="4349985" y="237963"/>
                      <a:pt x="4348998" y="240348"/>
                      <a:pt x="4347239" y="242106"/>
                    </a:cubicBezTo>
                    <a:cubicBezTo>
                      <a:pt x="4345481" y="243864"/>
                      <a:pt x="4343097" y="244852"/>
                      <a:pt x="4340610" y="244852"/>
                    </a:cubicBezTo>
                    <a:lnTo>
                      <a:pt x="9375" y="244852"/>
                    </a:lnTo>
                    <a:cubicBezTo>
                      <a:pt x="6888" y="244852"/>
                      <a:pt x="4504" y="243864"/>
                      <a:pt x="2746" y="242106"/>
                    </a:cubicBezTo>
                    <a:cubicBezTo>
                      <a:pt x="988" y="240348"/>
                      <a:pt x="0" y="237963"/>
                      <a:pt x="0" y="235477"/>
                    </a:cubicBezTo>
                    <a:lnTo>
                      <a:pt x="0" y="9375"/>
                    </a:lnTo>
                    <a:cubicBezTo>
                      <a:pt x="0" y="6888"/>
                      <a:pt x="988" y="4504"/>
                      <a:pt x="2746" y="2746"/>
                    </a:cubicBezTo>
                    <a:cubicBezTo>
                      <a:pt x="4504" y="988"/>
                      <a:pt x="6888" y="0"/>
                      <a:pt x="9375" y="0"/>
                    </a:cubicBezTo>
                    <a:close/>
                  </a:path>
                </a:pathLst>
              </a:custGeom>
              <a:solidFill>
                <a:srgbClr val="FFFFFF"/>
              </a:solidFill>
            </p:spPr>
            <p:txBody>
              <a:bodyPr/>
              <a:lstStyle/>
              <a:p>
                <a:endParaRPr lang="en-US"/>
              </a:p>
            </p:txBody>
          </p:sp>
          <p:sp>
            <p:nvSpPr>
              <p:cNvPr id="8" name="TextBox 8"/>
              <p:cNvSpPr txBox="1"/>
              <p:nvPr/>
            </p:nvSpPr>
            <p:spPr>
              <a:xfrm>
                <a:off x="0" y="-47625"/>
                <a:ext cx="4349985" cy="292477"/>
              </a:xfrm>
              <a:prstGeom prst="rect">
                <a:avLst/>
              </a:prstGeom>
            </p:spPr>
            <p:txBody>
              <a:bodyPr lIns="50800" tIns="50800" rIns="50800" bIns="50800" rtlCol="0" anchor="ctr"/>
              <a:lstStyle/>
              <a:p>
                <a:pPr algn="ctr">
                  <a:lnSpc>
                    <a:spcPts val="3219"/>
                  </a:lnSpc>
                </a:pPr>
                <a:r>
                  <a:rPr lang="en-US" sz="2299" b="1">
                    <a:solidFill>
                      <a:srgbClr val="0E4A74"/>
                    </a:solidFill>
                    <a:latin typeface="Open Sans Bold"/>
                    <a:ea typeface="Open Sans Bold"/>
                    <a:cs typeface="Open Sans Bold"/>
                    <a:sym typeface="Open Sans Bold"/>
                  </a:rPr>
                  <a:t>October</a:t>
                </a:r>
                <a:r>
                  <a:rPr lang="en-US" sz="2299" b="1">
                    <a:solidFill>
                      <a:srgbClr val="FFFFFF"/>
                    </a:solidFill>
                    <a:latin typeface="Open Sans Bold"/>
                    <a:ea typeface="Open Sans Bold"/>
                    <a:cs typeface="Open Sans Bold"/>
                    <a:sym typeface="Open Sans Bold"/>
                  </a:rPr>
                  <a:t>            </a:t>
                </a:r>
                <a:r>
                  <a:rPr lang="en-US" sz="2299" b="1">
                    <a:solidFill>
                      <a:srgbClr val="0E4A74"/>
                    </a:solidFill>
                    <a:latin typeface="Open Sans Bold"/>
                    <a:ea typeface="Open Sans Bold"/>
                    <a:cs typeface="Open Sans Bold"/>
                    <a:sym typeface="Open Sans Bold"/>
                  </a:rPr>
                  <a:t>November            December            January            February            March            April            May</a:t>
                </a:r>
              </a:p>
            </p:txBody>
          </p:sp>
        </p:grpSp>
        <p:sp>
          <p:nvSpPr>
            <p:cNvPr id="9" name="AutoShape 9"/>
            <p:cNvSpPr/>
            <p:nvPr/>
          </p:nvSpPr>
          <p:spPr>
            <a:xfrm flipH="1">
              <a:off x="2886595" y="0"/>
              <a:ext cx="0" cy="1239562"/>
            </a:xfrm>
            <a:prstGeom prst="line">
              <a:avLst/>
            </a:prstGeom>
            <a:ln w="50800" cap="flat">
              <a:solidFill>
                <a:srgbClr val="0E4A74"/>
              </a:solidFill>
              <a:prstDash val="solid"/>
              <a:headEnd type="none" w="sm" len="sm"/>
              <a:tailEnd type="none" w="sm" len="sm"/>
            </a:ln>
          </p:spPr>
          <p:txBody>
            <a:bodyPr/>
            <a:lstStyle/>
            <a:p>
              <a:endParaRPr lang="en-US"/>
            </a:p>
          </p:txBody>
        </p:sp>
        <p:sp>
          <p:nvSpPr>
            <p:cNvPr id="10" name="AutoShape 10"/>
            <p:cNvSpPr/>
            <p:nvPr/>
          </p:nvSpPr>
          <p:spPr>
            <a:xfrm>
              <a:off x="19950776" y="0"/>
              <a:ext cx="0" cy="1239562"/>
            </a:xfrm>
            <a:prstGeom prst="line">
              <a:avLst/>
            </a:prstGeom>
            <a:ln w="50800" cap="flat">
              <a:solidFill>
                <a:srgbClr val="0E4A74"/>
              </a:solidFill>
              <a:prstDash val="solid"/>
              <a:headEnd type="none" w="sm" len="sm"/>
              <a:tailEnd type="none" w="sm" len="sm"/>
            </a:ln>
          </p:spPr>
          <p:txBody>
            <a:bodyPr/>
            <a:lstStyle/>
            <a:p>
              <a:endParaRPr lang="en-US"/>
            </a:p>
          </p:txBody>
        </p:sp>
        <p:sp>
          <p:nvSpPr>
            <p:cNvPr id="11" name="AutoShape 11"/>
            <p:cNvSpPr/>
            <p:nvPr/>
          </p:nvSpPr>
          <p:spPr>
            <a:xfrm>
              <a:off x="17563176" y="0"/>
              <a:ext cx="0" cy="1239562"/>
            </a:xfrm>
            <a:prstGeom prst="line">
              <a:avLst/>
            </a:prstGeom>
            <a:ln w="50800" cap="flat">
              <a:solidFill>
                <a:srgbClr val="0E4A74"/>
              </a:solidFill>
              <a:prstDash val="solid"/>
              <a:headEnd type="none" w="sm" len="sm"/>
              <a:tailEnd type="none" w="sm" len="sm"/>
            </a:ln>
          </p:spPr>
          <p:txBody>
            <a:bodyPr/>
            <a:lstStyle/>
            <a:p>
              <a:endParaRPr lang="en-US"/>
            </a:p>
          </p:txBody>
        </p:sp>
        <p:sp>
          <p:nvSpPr>
            <p:cNvPr id="12" name="AutoShape 12"/>
            <p:cNvSpPr/>
            <p:nvPr/>
          </p:nvSpPr>
          <p:spPr>
            <a:xfrm>
              <a:off x="15177885" y="0"/>
              <a:ext cx="0" cy="1239562"/>
            </a:xfrm>
            <a:prstGeom prst="line">
              <a:avLst/>
            </a:prstGeom>
            <a:ln w="50800" cap="flat">
              <a:solidFill>
                <a:srgbClr val="0E4A74"/>
              </a:solidFill>
              <a:prstDash val="solid"/>
              <a:headEnd type="none" w="sm" len="sm"/>
              <a:tailEnd type="none" w="sm" len="sm"/>
            </a:ln>
          </p:spPr>
          <p:txBody>
            <a:bodyPr/>
            <a:lstStyle/>
            <a:p>
              <a:endParaRPr lang="en-US"/>
            </a:p>
          </p:txBody>
        </p:sp>
        <p:sp>
          <p:nvSpPr>
            <p:cNvPr id="13" name="AutoShape 13"/>
            <p:cNvSpPr/>
            <p:nvPr/>
          </p:nvSpPr>
          <p:spPr>
            <a:xfrm flipH="1">
              <a:off x="12256885" y="0"/>
              <a:ext cx="0" cy="1239562"/>
            </a:xfrm>
            <a:prstGeom prst="line">
              <a:avLst/>
            </a:prstGeom>
            <a:ln w="50800" cap="flat">
              <a:solidFill>
                <a:srgbClr val="0E4A74"/>
              </a:solidFill>
              <a:prstDash val="solid"/>
              <a:headEnd type="none" w="sm" len="sm"/>
              <a:tailEnd type="none" w="sm" len="sm"/>
            </a:ln>
          </p:spPr>
          <p:txBody>
            <a:bodyPr/>
            <a:lstStyle/>
            <a:p>
              <a:endParaRPr lang="en-US"/>
            </a:p>
          </p:txBody>
        </p:sp>
        <p:sp>
          <p:nvSpPr>
            <p:cNvPr id="14" name="AutoShape 14"/>
            <p:cNvSpPr/>
            <p:nvPr/>
          </p:nvSpPr>
          <p:spPr>
            <a:xfrm>
              <a:off x="9335885" y="0"/>
              <a:ext cx="0" cy="1239562"/>
            </a:xfrm>
            <a:prstGeom prst="line">
              <a:avLst/>
            </a:prstGeom>
            <a:ln w="50800" cap="flat">
              <a:solidFill>
                <a:srgbClr val="0E4A74"/>
              </a:solidFill>
              <a:prstDash val="solid"/>
              <a:headEnd type="none" w="sm" len="sm"/>
              <a:tailEnd type="none" w="sm" len="sm"/>
            </a:ln>
          </p:spPr>
          <p:txBody>
            <a:bodyPr/>
            <a:lstStyle/>
            <a:p>
              <a:endParaRPr lang="en-US"/>
            </a:p>
          </p:txBody>
        </p:sp>
        <p:sp>
          <p:nvSpPr>
            <p:cNvPr id="15" name="AutoShape 15"/>
            <p:cNvSpPr/>
            <p:nvPr/>
          </p:nvSpPr>
          <p:spPr>
            <a:xfrm>
              <a:off x="6211685" y="37336"/>
              <a:ext cx="0" cy="1202226"/>
            </a:xfrm>
            <a:prstGeom prst="line">
              <a:avLst/>
            </a:prstGeom>
            <a:ln w="50800" cap="flat">
              <a:solidFill>
                <a:srgbClr val="0E4A74"/>
              </a:solidFill>
              <a:prstDash val="solid"/>
              <a:headEnd type="none" w="sm" len="sm"/>
              <a:tailEnd type="none" w="sm" len="sm"/>
            </a:ln>
          </p:spPr>
          <p:txBody>
            <a:bodyPr/>
            <a:lstStyle/>
            <a:p>
              <a:endParaRPr lang="en-US"/>
            </a:p>
          </p:txBody>
        </p:sp>
      </p:grpSp>
      <p:grpSp>
        <p:nvGrpSpPr>
          <p:cNvPr id="16" name="Group 16"/>
          <p:cNvGrpSpPr/>
          <p:nvPr/>
        </p:nvGrpSpPr>
        <p:grpSpPr>
          <a:xfrm>
            <a:off x="885825" y="1613913"/>
            <a:ext cx="4658764" cy="589538"/>
            <a:chOff x="0" y="0"/>
            <a:chExt cx="1227000" cy="155269"/>
          </a:xfrm>
        </p:grpSpPr>
        <p:sp>
          <p:nvSpPr>
            <p:cNvPr id="17" name="Freeform 17"/>
            <p:cNvSpPr/>
            <p:nvPr/>
          </p:nvSpPr>
          <p:spPr>
            <a:xfrm>
              <a:off x="0" y="0"/>
              <a:ext cx="1227000" cy="155269"/>
            </a:xfrm>
            <a:custGeom>
              <a:avLst/>
              <a:gdLst/>
              <a:ahLst/>
              <a:cxnLst/>
              <a:rect l="l" t="t" r="r" b="b"/>
              <a:pathLst>
                <a:path w="1227000" h="155269">
                  <a:moveTo>
                    <a:pt x="33236" y="0"/>
                  </a:moveTo>
                  <a:lnTo>
                    <a:pt x="1193764" y="0"/>
                  </a:lnTo>
                  <a:cubicBezTo>
                    <a:pt x="1212119" y="0"/>
                    <a:pt x="1227000" y="14880"/>
                    <a:pt x="1227000" y="33236"/>
                  </a:cubicBezTo>
                  <a:lnTo>
                    <a:pt x="1227000" y="122033"/>
                  </a:lnTo>
                  <a:cubicBezTo>
                    <a:pt x="1227000" y="140389"/>
                    <a:pt x="1212119" y="155269"/>
                    <a:pt x="1193764" y="155269"/>
                  </a:cubicBezTo>
                  <a:lnTo>
                    <a:pt x="33236" y="155269"/>
                  </a:lnTo>
                  <a:cubicBezTo>
                    <a:pt x="14880" y="155269"/>
                    <a:pt x="0" y="140389"/>
                    <a:pt x="0" y="122033"/>
                  </a:cubicBezTo>
                  <a:lnTo>
                    <a:pt x="0" y="33236"/>
                  </a:lnTo>
                  <a:cubicBezTo>
                    <a:pt x="0" y="14880"/>
                    <a:pt x="14880" y="0"/>
                    <a:pt x="33236" y="0"/>
                  </a:cubicBezTo>
                  <a:close/>
                </a:path>
              </a:pathLst>
            </a:custGeom>
            <a:solidFill>
              <a:srgbClr val="77C4B5"/>
            </a:solidFill>
          </p:spPr>
          <p:txBody>
            <a:bodyPr/>
            <a:lstStyle/>
            <a:p>
              <a:endParaRPr lang="en-US"/>
            </a:p>
          </p:txBody>
        </p:sp>
        <p:sp>
          <p:nvSpPr>
            <p:cNvPr id="18" name="TextBox 18"/>
            <p:cNvSpPr txBox="1"/>
            <p:nvPr/>
          </p:nvSpPr>
          <p:spPr>
            <a:xfrm>
              <a:off x="0" y="-47625"/>
              <a:ext cx="1227000" cy="202894"/>
            </a:xfrm>
            <a:prstGeom prst="rect">
              <a:avLst/>
            </a:prstGeom>
          </p:spPr>
          <p:txBody>
            <a:bodyPr lIns="50800" tIns="50800" rIns="50800" bIns="50800" rtlCol="0" anchor="ctr"/>
            <a:lstStyle/>
            <a:p>
              <a:pPr algn="ctr">
                <a:lnSpc>
                  <a:spcPts val="3219"/>
                </a:lnSpc>
              </a:pPr>
              <a:r>
                <a:rPr lang="en-US" sz="2299" b="1">
                  <a:solidFill>
                    <a:srgbClr val="FFFFFF"/>
                  </a:solidFill>
                  <a:latin typeface="Canva Sans Bold"/>
                  <a:ea typeface="Canva Sans Bold"/>
                  <a:cs typeface="Canva Sans Bold"/>
                  <a:sym typeface="Canva Sans Bold"/>
                </a:rPr>
                <a:t>Survey</a:t>
              </a:r>
            </a:p>
          </p:txBody>
        </p:sp>
      </p:grpSp>
      <p:grpSp>
        <p:nvGrpSpPr>
          <p:cNvPr id="19" name="Group 19"/>
          <p:cNvGrpSpPr/>
          <p:nvPr/>
        </p:nvGrpSpPr>
        <p:grpSpPr>
          <a:xfrm>
            <a:off x="3050771" y="2429335"/>
            <a:ext cx="4836968" cy="590291"/>
            <a:chOff x="0" y="0"/>
            <a:chExt cx="1273934" cy="155468"/>
          </a:xfrm>
        </p:grpSpPr>
        <p:sp>
          <p:nvSpPr>
            <p:cNvPr id="20" name="Freeform 20"/>
            <p:cNvSpPr/>
            <p:nvPr/>
          </p:nvSpPr>
          <p:spPr>
            <a:xfrm>
              <a:off x="0" y="0"/>
              <a:ext cx="1273934" cy="155468"/>
            </a:xfrm>
            <a:custGeom>
              <a:avLst/>
              <a:gdLst/>
              <a:ahLst/>
              <a:cxnLst/>
              <a:rect l="l" t="t" r="r" b="b"/>
              <a:pathLst>
                <a:path w="1273934" h="155468">
                  <a:moveTo>
                    <a:pt x="32011" y="0"/>
                  </a:moveTo>
                  <a:lnTo>
                    <a:pt x="1241923" y="0"/>
                  </a:lnTo>
                  <a:cubicBezTo>
                    <a:pt x="1250413" y="0"/>
                    <a:pt x="1258555" y="3373"/>
                    <a:pt x="1264558" y="9376"/>
                  </a:cubicBezTo>
                  <a:cubicBezTo>
                    <a:pt x="1270561" y="15379"/>
                    <a:pt x="1273934" y="23521"/>
                    <a:pt x="1273934" y="32011"/>
                  </a:cubicBezTo>
                  <a:lnTo>
                    <a:pt x="1273934" y="123456"/>
                  </a:lnTo>
                  <a:cubicBezTo>
                    <a:pt x="1273934" y="131946"/>
                    <a:pt x="1270561" y="140088"/>
                    <a:pt x="1264558" y="146092"/>
                  </a:cubicBezTo>
                  <a:cubicBezTo>
                    <a:pt x="1258555" y="152095"/>
                    <a:pt x="1250413" y="155468"/>
                    <a:pt x="1241923" y="155468"/>
                  </a:cubicBezTo>
                  <a:lnTo>
                    <a:pt x="32011" y="155468"/>
                  </a:lnTo>
                  <a:cubicBezTo>
                    <a:pt x="23521" y="155468"/>
                    <a:pt x="15379" y="152095"/>
                    <a:pt x="9376" y="146092"/>
                  </a:cubicBezTo>
                  <a:cubicBezTo>
                    <a:pt x="3373" y="140088"/>
                    <a:pt x="0" y="131946"/>
                    <a:pt x="0" y="123456"/>
                  </a:cubicBezTo>
                  <a:lnTo>
                    <a:pt x="0" y="32011"/>
                  </a:lnTo>
                  <a:cubicBezTo>
                    <a:pt x="0" y="23521"/>
                    <a:pt x="3373" y="15379"/>
                    <a:pt x="9376" y="9376"/>
                  </a:cubicBezTo>
                  <a:cubicBezTo>
                    <a:pt x="15379" y="3373"/>
                    <a:pt x="23521" y="0"/>
                    <a:pt x="32011" y="0"/>
                  </a:cubicBezTo>
                  <a:close/>
                </a:path>
              </a:pathLst>
            </a:custGeom>
            <a:solidFill>
              <a:srgbClr val="FFBD59"/>
            </a:solidFill>
          </p:spPr>
          <p:txBody>
            <a:bodyPr/>
            <a:lstStyle/>
            <a:p>
              <a:endParaRPr lang="en-US"/>
            </a:p>
          </p:txBody>
        </p:sp>
        <p:sp>
          <p:nvSpPr>
            <p:cNvPr id="21" name="TextBox 21"/>
            <p:cNvSpPr txBox="1"/>
            <p:nvPr/>
          </p:nvSpPr>
          <p:spPr>
            <a:xfrm>
              <a:off x="0" y="-47625"/>
              <a:ext cx="1273934" cy="203093"/>
            </a:xfrm>
            <a:prstGeom prst="rect">
              <a:avLst/>
            </a:prstGeom>
          </p:spPr>
          <p:txBody>
            <a:bodyPr lIns="50800" tIns="50800" rIns="50800" bIns="50800" rtlCol="0" anchor="ctr"/>
            <a:lstStyle/>
            <a:p>
              <a:pPr algn="ctr">
                <a:lnSpc>
                  <a:spcPts val="3219"/>
                </a:lnSpc>
              </a:pPr>
              <a:r>
                <a:rPr lang="en-US" sz="2299" b="1">
                  <a:solidFill>
                    <a:srgbClr val="FFFFFF"/>
                  </a:solidFill>
                  <a:latin typeface="Canva Sans Bold"/>
                  <a:ea typeface="Canva Sans Bold"/>
                  <a:cs typeface="Canva Sans Bold"/>
                  <a:sym typeface="Canva Sans Bold"/>
                </a:rPr>
                <a:t>Dataset Preparation</a:t>
              </a:r>
            </a:p>
          </p:txBody>
        </p:sp>
      </p:grpSp>
      <p:grpSp>
        <p:nvGrpSpPr>
          <p:cNvPr id="22" name="Group 22"/>
          <p:cNvGrpSpPr/>
          <p:nvPr/>
        </p:nvGrpSpPr>
        <p:grpSpPr>
          <a:xfrm>
            <a:off x="5544589" y="3245510"/>
            <a:ext cx="1498525" cy="863781"/>
            <a:chOff x="0" y="0"/>
            <a:chExt cx="394673" cy="227498"/>
          </a:xfrm>
        </p:grpSpPr>
        <p:sp>
          <p:nvSpPr>
            <p:cNvPr id="23" name="Freeform 23"/>
            <p:cNvSpPr/>
            <p:nvPr/>
          </p:nvSpPr>
          <p:spPr>
            <a:xfrm>
              <a:off x="0" y="0"/>
              <a:ext cx="394673" cy="227498"/>
            </a:xfrm>
            <a:custGeom>
              <a:avLst/>
              <a:gdLst/>
              <a:ahLst/>
              <a:cxnLst/>
              <a:rect l="l" t="t" r="r" b="b"/>
              <a:pathLst>
                <a:path w="394673" h="227498">
                  <a:moveTo>
                    <a:pt x="103327" y="0"/>
                  </a:moveTo>
                  <a:lnTo>
                    <a:pt x="291346" y="0"/>
                  </a:lnTo>
                  <a:cubicBezTo>
                    <a:pt x="348412" y="0"/>
                    <a:pt x="394673" y="46261"/>
                    <a:pt x="394673" y="103327"/>
                  </a:cubicBezTo>
                  <a:lnTo>
                    <a:pt x="394673" y="124171"/>
                  </a:lnTo>
                  <a:cubicBezTo>
                    <a:pt x="394673" y="181237"/>
                    <a:pt x="348412" y="227498"/>
                    <a:pt x="291346" y="227498"/>
                  </a:cubicBezTo>
                  <a:lnTo>
                    <a:pt x="103327" y="227498"/>
                  </a:lnTo>
                  <a:cubicBezTo>
                    <a:pt x="46261" y="227498"/>
                    <a:pt x="0" y="181237"/>
                    <a:pt x="0" y="124171"/>
                  </a:cubicBezTo>
                  <a:lnTo>
                    <a:pt x="0" y="103327"/>
                  </a:lnTo>
                  <a:cubicBezTo>
                    <a:pt x="0" y="46261"/>
                    <a:pt x="46261" y="0"/>
                    <a:pt x="103327" y="0"/>
                  </a:cubicBezTo>
                  <a:close/>
                </a:path>
              </a:pathLst>
            </a:custGeom>
            <a:solidFill>
              <a:srgbClr val="FF5757"/>
            </a:solidFill>
          </p:spPr>
          <p:txBody>
            <a:bodyPr/>
            <a:lstStyle/>
            <a:p>
              <a:endParaRPr lang="en-US"/>
            </a:p>
          </p:txBody>
        </p:sp>
        <p:sp>
          <p:nvSpPr>
            <p:cNvPr id="24" name="TextBox 24"/>
            <p:cNvSpPr txBox="1"/>
            <p:nvPr/>
          </p:nvSpPr>
          <p:spPr>
            <a:xfrm>
              <a:off x="0" y="-38100"/>
              <a:ext cx="394673" cy="265598"/>
            </a:xfrm>
            <a:prstGeom prst="rect">
              <a:avLst/>
            </a:prstGeom>
          </p:spPr>
          <p:txBody>
            <a:bodyPr lIns="50800" tIns="50800" rIns="50800" bIns="50800" rtlCol="0" anchor="ctr"/>
            <a:lstStyle/>
            <a:p>
              <a:pPr algn="ctr">
                <a:lnSpc>
                  <a:spcPts val="2659"/>
                </a:lnSpc>
              </a:pPr>
              <a:r>
                <a:rPr lang="en-US" sz="1899" b="1">
                  <a:solidFill>
                    <a:srgbClr val="FFFFFF"/>
                  </a:solidFill>
                  <a:latin typeface="Canva Sans Bold"/>
                  <a:ea typeface="Canva Sans Bold"/>
                  <a:cs typeface="Canva Sans Bold"/>
                  <a:sym typeface="Canva Sans Bold"/>
                </a:rPr>
                <a:t>Model Selection</a:t>
              </a:r>
            </a:p>
          </p:txBody>
        </p:sp>
      </p:grpSp>
      <p:grpSp>
        <p:nvGrpSpPr>
          <p:cNvPr id="25" name="Group 25"/>
          <p:cNvGrpSpPr/>
          <p:nvPr/>
        </p:nvGrpSpPr>
        <p:grpSpPr>
          <a:xfrm>
            <a:off x="10232027" y="4331857"/>
            <a:ext cx="5929645" cy="589538"/>
            <a:chOff x="0" y="0"/>
            <a:chExt cx="1561717" cy="155269"/>
          </a:xfrm>
        </p:grpSpPr>
        <p:sp>
          <p:nvSpPr>
            <p:cNvPr id="26" name="Freeform 26"/>
            <p:cNvSpPr/>
            <p:nvPr/>
          </p:nvSpPr>
          <p:spPr>
            <a:xfrm>
              <a:off x="0" y="0"/>
              <a:ext cx="1561717" cy="155269"/>
            </a:xfrm>
            <a:custGeom>
              <a:avLst/>
              <a:gdLst/>
              <a:ahLst/>
              <a:cxnLst/>
              <a:rect l="l" t="t" r="r" b="b"/>
              <a:pathLst>
                <a:path w="1561717" h="155269">
                  <a:moveTo>
                    <a:pt x="26113" y="0"/>
                  </a:moveTo>
                  <a:lnTo>
                    <a:pt x="1535605" y="0"/>
                  </a:lnTo>
                  <a:cubicBezTo>
                    <a:pt x="1550026" y="0"/>
                    <a:pt x="1561717" y="11691"/>
                    <a:pt x="1561717" y="26113"/>
                  </a:cubicBezTo>
                  <a:lnTo>
                    <a:pt x="1561717" y="129157"/>
                  </a:lnTo>
                  <a:cubicBezTo>
                    <a:pt x="1561717" y="136082"/>
                    <a:pt x="1558966" y="142724"/>
                    <a:pt x="1554069" y="147621"/>
                  </a:cubicBezTo>
                  <a:cubicBezTo>
                    <a:pt x="1549172" y="152518"/>
                    <a:pt x="1542530" y="155269"/>
                    <a:pt x="1535605" y="155269"/>
                  </a:cubicBezTo>
                  <a:lnTo>
                    <a:pt x="26113" y="155269"/>
                  </a:lnTo>
                  <a:cubicBezTo>
                    <a:pt x="19187" y="155269"/>
                    <a:pt x="12545" y="152518"/>
                    <a:pt x="7648" y="147621"/>
                  </a:cubicBezTo>
                  <a:cubicBezTo>
                    <a:pt x="2751" y="142724"/>
                    <a:pt x="0" y="136082"/>
                    <a:pt x="0" y="129157"/>
                  </a:cubicBezTo>
                  <a:lnTo>
                    <a:pt x="0" y="26113"/>
                  </a:lnTo>
                  <a:cubicBezTo>
                    <a:pt x="0" y="19187"/>
                    <a:pt x="2751" y="12545"/>
                    <a:pt x="7648" y="7648"/>
                  </a:cubicBezTo>
                  <a:cubicBezTo>
                    <a:pt x="12545" y="2751"/>
                    <a:pt x="19187" y="0"/>
                    <a:pt x="26113" y="0"/>
                  </a:cubicBezTo>
                  <a:close/>
                </a:path>
              </a:pathLst>
            </a:custGeom>
            <a:solidFill>
              <a:srgbClr val="77C4B5"/>
            </a:solidFill>
          </p:spPr>
          <p:txBody>
            <a:bodyPr/>
            <a:lstStyle/>
            <a:p>
              <a:endParaRPr lang="en-US"/>
            </a:p>
          </p:txBody>
        </p:sp>
        <p:sp>
          <p:nvSpPr>
            <p:cNvPr id="27" name="TextBox 27"/>
            <p:cNvSpPr txBox="1"/>
            <p:nvPr/>
          </p:nvSpPr>
          <p:spPr>
            <a:xfrm>
              <a:off x="0" y="-47625"/>
              <a:ext cx="1561717" cy="202894"/>
            </a:xfrm>
            <a:prstGeom prst="rect">
              <a:avLst/>
            </a:prstGeom>
          </p:spPr>
          <p:txBody>
            <a:bodyPr lIns="50800" tIns="50800" rIns="50800" bIns="50800" rtlCol="0" anchor="ctr"/>
            <a:lstStyle/>
            <a:p>
              <a:pPr algn="ctr">
                <a:lnSpc>
                  <a:spcPts val="3219"/>
                </a:lnSpc>
              </a:pPr>
              <a:r>
                <a:rPr lang="en-US" sz="2299" b="1">
                  <a:solidFill>
                    <a:srgbClr val="FFFFFF"/>
                  </a:solidFill>
                  <a:latin typeface="Canva Sans Bold"/>
                  <a:ea typeface="Canva Sans Bold"/>
                  <a:cs typeface="Canva Sans Bold"/>
                  <a:sym typeface="Canva Sans Bold"/>
                </a:rPr>
                <a:t>Model Building</a:t>
              </a:r>
            </a:p>
          </p:txBody>
        </p:sp>
      </p:grpSp>
      <p:grpSp>
        <p:nvGrpSpPr>
          <p:cNvPr id="28" name="Group 28"/>
          <p:cNvGrpSpPr/>
          <p:nvPr/>
        </p:nvGrpSpPr>
        <p:grpSpPr>
          <a:xfrm>
            <a:off x="10232027" y="5143833"/>
            <a:ext cx="5929645" cy="573252"/>
            <a:chOff x="0" y="0"/>
            <a:chExt cx="1561717" cy="150980"/>
          </a:xfrm>
        </p:grpSpPr>
        <p:sp>
          <p:nvSpPr>
            <p:cNvPr id="29" name="Freeform 29"/>
            <p:cNvSpPr/>
            <p:nvPr/>
          </p:nvSpPr>
          <p:spPr>
            <a:xfrm>
              <a:off x="0" y="0"/>
              <a:ext cx="1561717" cy="150980"/>
            </a:xfrm>
            <a:custGeom>
              <a:avLst/>
              <a:gdLst/>
              <a:ahLst/>
              <a:cxnLst/>
              <a:rect l="l" t="t" r="r" b="b"/>
              <a:pathLst>
                <a:path w="1561717" h="150980">
                  <a:moveTo>
                    <a:pt x="26113" y="0"/>
                  </a:moveTo>
                  <a:lnTo>
                    <a:pt x="1535605" y="0"/>
                  </a:lnTo>
                  <a:cubicBezTo>
                    <a:pt x="1550026" y="0"/>
                    <a:pt x="1561717" y="11691"/>
                    <a:pt x="1561717" y="26113"/>
                  </a:cubicBezTo>
                  <a:lnTo>
                    <a:pt x="1561717" y="124867"/>
                  </a:lnTo>
                  <a:cubicBezTo>
                    <a:pt x="1561717" y="131793"/>
                    <a:pt x="1558966" y="138435"/>
                    <a:pt x="1554069" y="143332"/>
                  </a:cubicBezTo>
                  <a:cubicBezTo>
                    <a:pt x="1549172" y="148229"/>
                    <a:pt x="1542530" y="150980"/>
                    <a:pt x="1535605" y="150980"/>
                  </a:cubicBezTo>
                  <a:lnTo>
                    <a:pt x="26113" y="150980"/>
                  </a:lnTo>
                  <a:cubicBezTo>
                    <a:pt x="11691" y="150980"/>
                    <a:pt x="0" y="139289"/>
                    <a:pt x="0" y="124867"/>
                  </a:cubicBezTo>
                  <a:lnTo>
                    <a:pt x="0" y="26113"/>
                  </a:lnTo>
                  <a:cubicBezTo>
                    <a:pt x="0" y="19187"/>
                    <a:pt x="2751" y="12545"/>
                    <a:pt x="7648" y="7648"/>
                  </a:cubicBezTo>
                  <a:cubicBezTo>
                    <a:pt x="12545" y="2751"/>
                    <a:pt x="19187" y="0"/>
                    <a:pt x="26113" y="0"/>
                  </a:cubicBezTo>
                  <a:close/>
                </a:path>
              </a:pathLst>
            </a:custGeom>
            <a:solidFill>
              <a:srgbClr val="FFBD59"/>
            </a:solidFill>
          </p:spPr>
          <p:txBody>
            <a:bodyPr/>
            <a:lstStyle/>
            <a:p>
              <a:endParaRPr lang="en-US"/>
            </a:p>
          </p:txBody>
        </p:sp>
        <p:sp>
          <p:nvSpPr>
            <p:cNvPr id="30" name="TextBox 30"/>
            <p:cNvSpPr txBox="1"/>
            <p:nvPr/>
          </p:nvSpPr>
          <p:spPr>
            <a:xfrm>
              <a:off x="0" y="-38100"/>
              <a:ext cx="1561717" cy="189080"/>
            </a:xfrm>
            <a:prstGeom prst="rect">
              <a:avLst/>
            </a:prstGeom>
          </p:spPr>
          <p:txBody>
            <a:bodyPr lIns="50800" tIns="50800" rIns="50800" bIns="50800" rtlCol="0" anchor="ctr"/>
            <a:lstStyle/>
            <a:p>
              <a:pPr algn="ctr">
                <a:lnSpc>
                  <a:spcPts val="2799"/>
                </a:lnSpc>
              </a:pPr>
              <a:r>
                <a:rPr lang="en-US" sz="1999" b="1">
                  <a:solidFill>
                    <a:srgbClr val="FFFFFF"/>
                  </a:solidFill>
                  <a:latin typeface="Canva Sans Bold"/>
                  <a:ea typeface="Canva Sans Bold"/>
                  <a:cs typeface="Canva Sans Bold"/>
                  <a:sym typeface="Canva Sans Bold"/>
                </a:rPr>
                <a:t>Smart Contract Development</a:t>
              </a:r>
            </a:p>
          </p:txBody>
        </p:sp>
      </p:grpSp>
      <p:grpSp>
        <p:nvGrpSpPr>
          <p:cNvPr id="31" name="Group 31"/>
          <p:cNvGrpSpPr/>
          <p:nvPr/>
        </p:nvGrpSpPr>
        <p:grpSpPr>
          <a:xfrm>
            <a:off x="10232027" y="5942969"/>
            <a:ext cx="5929645" cy="589538"/>
            <a:chOff x="0" y="0"/>
            <a:chExt cx="1561717" cy="155269"/>
          </a:xfrm>
        </p:grpSpPr>
        <p:sp>
          <p:nvSpPr>
            <p:cNvPr id="32" name="Freeform 32"/>
            <p:cNvSpPr/>
            <p:nvPr/>
          </p:nvSpPr>
          <p:spPr>
            <a:xfrm>
              <a:off x="0" y="0"/>
              <a:ext cx="1561717" cy="155269"/>
            </a:xfrm>
            <a:custGeom>
              <a:avLst/>
              <a:gdLst/>
              <a:ahLst/>
              <a:cxnLst/>
              <a:rect l="l" t="t" r="r" b="b"/>
              <a:pathLst>
                <a:path w="1561717" h="155269">
                  <a:moveTo>
                    <a:pt x="26113" y="0"/>
                  </a:moveTo>
                  <a:lnTo>
                    <a:pt x="1535605" y="0"/>
                  </a:lnTo>
                  <a:cubicBezTo>
                    <a:pt x="1550026" y="0"/>
                    <a:pt x="1561717" y="11691"/>
                    <a:pt x="1561717" y="26113"/>
                  </a:cubicBezTo>
                  <a:lnTo>
                    <a:pt x="1561717" y="129157"/>
                  </a:lnTo>
                  <a:cubicBezTo>
                    <a:pt x="1561717" y="136082"/>
                    <a:pt x="1558966" y="142724"/>
                    <a:pt x="1554069" y="147621"/>
                  </a:cubicBezTo>
                  <a:cubicBezTo>
                    <a:pt x="1549172" y="152518"/>
                    <a:pt x="1542530" y="155269"/>
                    <a:pt x="1535605" y="155269"/>
                  </a:cubicBezTo>
                  <a:lnTo>
                    <a:pt x="26113" y="155269"/>
                  </a:lnTo>
                  <a:cubicBezTo>
                    <a:pt x="19187" y="155269"/>
                    <a:pt x="12545" y="152518"/>
                    <a:pt x="7648" y="147621"/>
                  </a:cubicBezTo>
                  <a:cubicBezTo>
                    <a:pt x="2751" y="142724"/>
                    <a:pt x="0" y="136082"/>
                    <a:pt x="0" y="129157"/>
                  </a:cubicBezTo>
                  <a:lnTo>
                    <a:pt x="0" y="26113"/>
                  </a:lnTo>
                  <a:cubicBezTo>
                    <a:pt x="0" y="19187"/>
                    <a:pt x="2751" y="12545"/>
                    <a:pt x="7648" y="7648"/>
                  </a:cubicBezTo>
                  <a:cubicBezTo>
                    <a:pt x="12545" y="2751"/>
                    <a:pt x="19187" y="0"/>
                    <a:pt x="26113" y="0"/>
                  </a:cubicBezTo>
                  <a:close/>
                </a:path>
              </a:pathLst>
            </a:custGeom>
            <a:solidFill>
              <a:srgbClr val="FF5757"/>
            </a:solidFill>
          </p:spPr>
          <p:txBody>
            <a:bodyPr/>
            <a:lstStyle/>
            <a:p>
              <a:endParaRPr lang="en-US"/>
            </a:p>
          </p:txBody>
        </p:sp>
        <p:sp>
          <p:nvSpPr>
            <p:cNvPr id="33" name="TextBox 33"/>
            <p:cNvSpPr txBox="1"/>
            <p:nvPr/>
          </p:nvSpPr>
          <p:spPr>
            <a:xfrm>
              <a:off x="0" y="-47625"/>
              <a:ext cx="1561717" cy="202894"/>
            </a:xfrm>
            <a:prstGeom prst="rect">
              <a:avLst/>
            </a:prstGeom>
          </p:spPr>
          <p:txBody>
            <a:bodyPr lIns="50800" tIns="50800" rIns="50800" bIns="50800" rtlCol="0" anchor="ctr"/>
            <a:lstStyle/>
            <a:p>
              <a:pPr algn="ctr">
                <a:lnSpc>
                  <a:spcPts val="3219"/>
                </a:lnSpc>
              </a:pPr>
              <a:r>
                <a:rPr lang="en-US" sz="2299" b="1">
                  <a:solidFill>
                    <a:srgbClr val="FFFFFF"/>
                  </a:solidFill>
                  <a:latin typeface="Canva Sans Bold"/>
                  <a:ea typeface="Canva Sans Bold"/>
                  <a:cs typeface="Canva Sans Bold"/>
                  <a:sym typeface="Canva Sans Bold"/>
                </a:rPr>
                <a:t>Frontend Development</a:t>
              </a:r>
            </a:p>
          </p:txBody>
        </p:sp>
      </p:grpSp>
      <p:grpSp>
        <p:nvGrpSpPr>
          <p:cNvPr id="34" name="Group 34"/>
          <p:cNvGrpSpPr/>
          <p:nvPr/>
        </p:nvGrpSpPr>
        <p:grpSpPr>
          <a:xfrm>
            <a:off x="13940790" y="7547392"/>
            <a:ext cx="3579668" cy="590291"/>
            <a:chOff x="0" y="0"/>
            <a:chExt cx="942793" cy="155468"/>
          </a:xfrm>
        </p:grpSpPr>
        <p:sp>
          <p:nvSpPr>
            <p:cNvPr id="35" name="Freeform 35"/>
            <p:cNvSpPr/>
            <p:nvPr/>
          </p:nvSpPr>
          <p:spPr>
            <a:xfrm>
              <a:off x="0" y="0"/>
              <a:ext cx="942793" cy="155468"/>
            </a:xfrm>
            <a:custGeom>
              <a:avLst/>
              <a:gdLst/>
              <a:ahLst/>
              <a:cxnLst/>
              <a:rect l="l" t="t" r="r" b="b"/>
              <a:pathLst>
                <a:path w="942793" h="155468">
                  <a:moveTo>
                    <a:pt x="43255" y="0"/>
                  </a:moveTo>
                  <a:lnTo>
                    <a:pt x="899538" y="0"/>
                  </a:lnTo>
                  <a:cubicBezTo>
                    <a:pt x="911010" y="0"/>
                    <a:pt x="922012" y="4557"/>
                    <a:pt x="930124" y="12669"/>
                  </a:cubicBezTo>
                  <a:cubicBezTo>
                    <a:pt x="938236" y="20781"/>
                    <a:pt x="942793" y="31783"/>
                    <a:pt x="942793" y="43255"/>
                  </a:cubicBezTo>
                  <a:lnTo>
                    <a:pt x="942793" y="112213"/>
                  </a:lnTo>
                  <a:cubicBezTo>
                    <a:pt x="942793" y="123685"/>
                    <a:pt x="938236" y="134687"/>
                    <a:pt x="930124" y="142799"/>
                  </a:cubicBezTo>
                  <a:cubicBezTo>
                    <a:pt x="922012" y="150910"/>
                    <a:pt x="911010" y="155468"/>
                    <a:pt x="899538" y="155468"/>
                  </a:cubicBezTo>
                  <a:lnTo>
                    <a:pt x="43255" y="155468"/>
                  </a:lnTo>
                  <a:cubicBezTo>
                    <a:pt x="31783" y="155468"/>
                    <a:pt x="20781" y="150910"/>
                    <a:pt x="12669" y="142799"/>
                  </a:cubicBezTo>
                  <a:cubicBezTo>
                    <a:pt x="4557" y="134687"/>
                    <a:pt x="0" y="123685"/>
                    <a:pt x="0" y="112213"/>
                  </a:cubicBezTo>
                  <a:lnTo>
                    <a:pt x="0" y="43255"/>
                  </a:lnTo>
                  <a:cubicBezTo>
                    <a:pt x="0" y="31783"/>
                    <a:pt x="4557" y="20781"/>
                    <a:pt x="12669" y="12669"/>
                  </a:cubicBezTo>
                  <a:cubicBezTo>
                    <a:pt x="20781" y="4557"/>
                    <a:pt x="31783" y="0"/>
                    <a:pt x="43255" y="0"/>
                  </a:cubicBezTo>
                  <a:close/>
                </a:path>
              </a:pathLst>
            </a:custGeom>
            <a:solidFill>
              <a:srgbClr val="77C4B5"/>
            </a:solidFill>
          </p:spPr>
          <p:txBody>
            <a:bodyPr/>
            <a:lstStyle/>
            <a:p>
              <a:endParaRPr lang="en-US"/>
            </a:p>
          </p:txBody>
        </p:sp>
        <p:sp>
          <p:nvSpPr>
            <p:cNvPr id="36" name="TextBox 36"/>
            <p:cNvSpPr txBox="1"/>
            <p:nvPr/>
          </p:nvSpPr>
          <p:spPr>
            <a:xfrm>
              <a:off x="0" y="-47625"/>
              <a:ext cx="942793" cy="203093"/>
            </a:xfrm>
            <a:prstGeom prst="rect">
              <a:avLst/>
            </a:prstGeom>
          </p:spPr>
          <p:txBody>
            <a:bodyPr lIns="50800" tIns="50800" rIns="50800" bIns="50800" rtlCol="0" anchor="ctr"/>
            <a:lstStyle/>
            <a:p>
              <a:pPr algn="ctr">
                <a:lnSpc>
                  <a:spcPts val="3219"/>
                </a:lnSpc>
              </a:pPr>
              <a:r>
                <a:rPr lang="en-US" sz="2299" b="1">
                  <a:solidFill>
                    <a:srgbClr val="FFFFFF"/>
                  </a:solidFill>
                  <a:latin typeface="Canva Sans Bold"/>
                  <a:ea typeface="Canva Sans Bold"/>
                  <a:cs typeface="Canva Sans Bold"/>
                  <a:sym typeface="Canva Sans Bold"/>
                </a:rPr>
                <a:t>System Integration</a:t>
              </a:r>
            </a:p>
          </p:txBody>
        </p:sp>
      </p:grpSp>
      <p:grpSp>
        <p:nvGrpSpPr>
          <p:cNvPr id="37" name="Group 37"/>
          <p:cNvGrpSpPr/>
          <p:nvPr/>
        </p:nvGrpSpPr>
        <p:grpSpPr>
          <a:xfrm>
            <a:off x="13940790" y="8366283"/>
            <a:ext cx="3579668" cy="590291"/>
            <a:chOff x="0" y="0"/>
            <a:chExt cx="942793" cy="155468"/>
          </a:xfrm>
        </p:grpSpPr>
        <p:sp>
          <p:nvSpPr>
            <p:cNvPr id="38" name="Freeform 38"/>
            <p:cNvSpPr/>
            <p:nvPr/>
          </p:nvSpPr>
          <p:spPr>
            <a:xfrm>
              <a:off x="0" y="0"/>
              <a:ext cx="942793" cy="155468"/>
            </a:xfrm>
            <a:custGeom>
              <a:avLst/>
              <a:gdLst/>
              <a:ahLst/>
              <a:cxnLst/>
              <a:rect l="l" t="t" r="r" b="b"/>
              <a:pathLst>
                <a:path w="942793" h="155468">
                  <a:moveTo>
                    <a:pt x="43255" y="0"/>
                  </a:moveTo>
                  <a:lnTo>
                    <a:pt x="899538" y="0"/>
                  </a:lnTo>
                  <a:cubicBezTo>
                    <a:pt x="911010" y="0"/>
                    <a:pt x="922012" y="4557"/>
                    <a:pt x="930124" y="12669"/>
                  </a:cubicBezTo>
                  <a:cubicBezTo>
                    <a:pt x="938236" y="20781"/>
                    <a:pt x="942793" y="31783"/>
                    <a:pt x="942793" y="43255"/>
                  </a:cubicBezTo>
                  <a:lnTo>
                    <a:pt x="942793" y="112213"/>
                  </a:lnTo>
                  <a:cubicBezTo>
                    <a:pt x="942793" y="123685"/>
                    <a:pt x="938236" y="134687"/>
                    <a:pt x="930124" y="142799"/>
                  </a:cubicBezTo>
                  <a:cubicBezTo>
                    <a:pt x="922012" y="150910"/>
                    <a:pt x="911010" y="155468"/>
                    <a:pt x="899538" y="155468"/>
                  </a:cubicBezTo>
                  <a:lnTo>
                    <a:pt x="43255" y="155468"/>
                  </a:lnTo>
                  <a:cubicBezTo>
                    <a:pt x="31783" y="155468"/>
                    <a:pt x="20781" y="150910"/>
                    <a:pt x="12669" y="142799"/>
                  </a:cubicBezTo>
                  <a:cubicBezTo>
                    <a:pt x="4557" y="134687"/>
                    <a:pt x="0" y="123685"/>
                    <a:pt x="0" y="112213"/>
                  </a:cubicBezTo>
                  <a:lnTo>
                    <a:pt x="0" y="43255"/>
                  </a:lnTo>
                  <a:cubicBezTo>
                    <a:pt x="0" y="31783"/>
                    <a:pt x="4557" y="20781"/>
                    <a:pt x="12669" y="12669"/>
                  </a:cubicBezTo>
                  <a:cubicBezTo>
                    <a:pt x="20781" y="4557"/>
                    <a:pt x="31783" y="0"/>
                    <a:pt x="43255" y="0"/>
                  </a:cubicBezTo>
                  <a:close/>
                </a:path>
              </a:pathLst>
            </a:custGeom>
            <a:solidFill>
              <a:srgbClr val="FF5757"/>
            </a:solidFill>
          </p:spPr>
          <p:txBody>
            <a:bodyPr/>
            <a:lstStyle/>
            <a:p>
              <a:endParaRPr lang="en-US"/>
            </a:p>
          </p:txBody>
        </p:sp>
        <p:sp>
          <p:nvSpPr>
            <p:cNvPr id="39" name="TextBox 39"/>
            <p:cNvSpPr txBox="1"/>
            <p:nvPr/>
          </p:nvSpPr>
          <p:spPr>
            <a:xfrm>
              <a:off x="0" y="-47625"/>
              <a:ext cx="942793" cy="203093"/>
            </a:xfrm>
            <a:prstGeom prst="rect">
              <a:avLst/>
            </a:prstGeom>
          </p:spPr>
          <p:txBody>
            <a:bodyPr lIns="50800" tIns="50800" rIns="50800" bIns="50800" rtlCol="0" anchor="ctr"/>
            <a:lstStyle/>
            <a:p>
              <a:pPr algn="ctr">
                <a:lnSpc>
                  <a:spcPts val="3219"/>
                </a:lnSpc>
              </a:pPr>
              <a:r>
                <a:rPr lang="en-US" sz="2299" b="1">
                  <a:solidFill>
                    <a:srgbClr val="FFFFFF"/>
                  </a:solidFill>
                  <a:latin typeface="Canva Sans Bold"/>
                  <a:ea typeface="Canva Sans Bold"/>
                  <a:cs typeface="Canva Sans Bold"/>
                  <a:sym typeface="Canva Sans Bold"/>
                </a:rPr>
                <a:t>System Testing</a:t>
              </a:r>
            </a:p>
          </p:txBody>
        </p:sp>
      </p:grpSp>
      <p:grpSp>
        <p:nvGrpSpPr>
          <p:cNvPr id="40" name="Group 40"/>
          <p:cNvGrpSpPr/>
          <p:nvPr/>
        </p:nvGrpSpPr>
        <p:grpSpPr>
          <a:xfrm>
            <a:off x="10078489" y="9156599"/>
            <a:ext cx="7323686" cy="589538"/>
            <a:chOff x="0" y="0"/>
            <a:chExt cx="1928872" cy="155269"/>
          </a:xfrm>
        </p:grpSpPr>
        <p:sp>
          <p:nvSpPr>
            <p:cNvPr id="41" name="Freeform 41"/>
            <p:cNvSpPr/>
            <p:nvPr/>
          </p:nvSpPr>
          <p:spPr>
            <a:xfrm>
              <a:off x="0" y="0"/>
              <a:ext cx="1928872" cy="155269"/>
            </a:xfrm>
            <a:custGeom>
              <a:avLst/>
              <a:gdLst/>
              <a:ahLst/>
              <a:cxnLst/>
              <a:rect l="l" t="t" r="r" b="b"/>
              <a:pathLst>
                <a:path w="1928872" h="155269">
                  <a:moveTo>
                    <a:pt x="21142" y="0"/>
                  </a:moveTo>
                  <a:lnTo>
                    <a:pt x="1907730" y="0"/>
                  </a:lnTo>
                  <a:cubicBezTo>
                    <a:pt x="1913337" y="0"/>
                    <a:pt x="1918715" y="2227"/>
                    <a:pt x="1922680" y="6192"/>
                  </a:cubicBezTo>
                  <a:cubicBezTo>
                    <a:pt x="1926645" y="10157"/>
                    <a:pt x="1928872" y="15535"/>
                    <a:pt x="1928872" y="21142"/>
                  </a:cubicBezTo>
                  <a:lnTo>
                    <a:pt x="1928872" y="134127"/>
                  </a:lnTo>
                  <a:cubicBezTo>
                    <a:pt x="1928872" y="145804"/>
                    <a:pt x="1919406" y="155269"/>
                    <a:pt x="1907730" y="155269"/>
                  </a:cubicBezTo>
                  <a:lnTo>
                    <a:pt x="21142" y="155269"/>
                  </a:lnTo>
                  <a:cubicBezTo>
                    <a:pt x="15535" y="155269"/>
                    <a:pt x="10157" y="153042"/>
                    <a:pt x="6192" y="149077"/>
                  </a:cubicBezTo>
                  <a:cubicBezTo>
                    <a:pt x="2227" y="145112"/>
                    <a:pt x="0" y="139734"/>
                    <a:pt x="0" y="134127"/>
                  </a:cubicBezTo>
                  <a:lnTo>
                    <a:pt x="0" y="21142"/>
                  </a:lnTo>
                  <a:cubicBezTo>
                    <a:pt x="0" y="15535"/>
                    <a:pt x="2227" y="10157"/>
                    <a:pt x="6192" y="6192"/>
                  </a:cubicBezTo>
                  <a:cubicBezTo>
                    <a:pt x="10157" y="2227"/>
                    <a:pt x="15535" y="0"/>
                    <a:pt x="21142" y="0"/>
                  </a:cubicBezTo>
                  <a:close/>
                </a:path>
              </a:pathLst>
            </a:custGeom>
            <a:solidFill>
              <a:srgbClr val="77C4B5"/>
            </a:solidFill>
          </p:spPr>
          <p:txBody>
            <a:bodyPr/>
            <a:lstStyle/>
            <a:p>
              <a:endParaRPr lang="en-US"/>
            </a:p>
          </p:txBody>
        </p:sp>
        <p:sp>
          <p:nvSpPr>
            <p:cNvPr id="42" name="TextBox 42"/>
            <p:cNvSpPr txBox="1"/>
            <p:nvPr/>
          </p:nvSpPr>
          <p:spPr>
            <a:xfrm>
              <a:off x="0" y="-47625"/>
              <a:ext cx="1928872" cy="202894"/>
            </a:xfrm>
            <a:prstGeom prst="rect">
              <a:avLst/>
            </a:prstGeom>
          </p:spPr>
          <p:txBody>
            <a:bodyPr lIns="50800" tIns="50800" rIns="50800" bIns="50800" rtlCol="0" anchor="ctr"/>
            <a:lstStyle/>
            <a:p>
              <a:pPr algn="ctr">
                <a:lnSpc>
                  <a:spcPts val="3219"/>
                </a:lnSpc>
              </a:pPr>
              <a:r>
                <a:rPr lang="en-US" sz="2299" b="1">
                  <a:solidFill>
                    <a:srgbClr val="FFFFFF"/>
                  </a:solidFill>
                  <a:latin typeface="Canva Sans Bold"/>
                  <a:ea typeface="Canva Sans Bold"/>
                  <a:cs typeface="Canva Sans Bold"/>
                  <a:sym typeface="Canva Sans Bold"/>
                </a:rPr>
                <a:t>Documentation</a:t>
              </a:r>
            </a:p>
          </p:txBody>
        </p:sp>
      </p:grpSp>
      <p:grpSp>
        <p:nvGrpSpPr>
          <p:cNvPr id="43" name="Group 43"/>
          <p:cNvGrpSpPr/>
          <p:nvPr/>
        </p:nvGrpSpPr>
        <p:grpSpPr>
          <a:xfrm>
            <a:off x="13940790" y="6728501"/>
            <a:ext cx="3579668" cy="590291"/>
            <a:chOff x="0" y="0"/>
            <a:chExt cx="942793" cy="155468"/>
          </a:xfrm>
        </p:grpSpPr>
        <p:sp>
          <p:nvSpPr>
            <p:cNvPr id="44" name="Freeform 44"/>
            <p:cNvSpPr/>
            <p:nvPr/>
          </p:nvSpPr>
          <p:spPr>
            <a:xfrm>
              <a:off x="0" y="0"/>
              <a:ext cx="942793" cy="155468"/>
            </a:xfrm>
            <a:custGeom>
              <a:avLst/>
              <a:gdLst/>
              <a:ahLst/>
              <a:cxnLst/>
              <a:rect l="l" t="t" r="r" b="b"/>
              <a:pathLst>
                <a:path w="942793" h="155468">
                  <a:moveTo>
                    <a:pt x="43255" y="0"/>
                  </a:moveTo>
                  <a:lnTo>
                    <a:pt x="899538" y="0"/>
                  </a:lnTo>
                  <a:cubicBezTo>
                    <a:pt x="911010" y="0"/>
                    <a:pt x="922012" y="4557"/>
                    <a:pt x="930124" y="12669"/>
                  </a:cubicBezTo>
                  <a:cubicBezTo>
                    <a:pt x="938236" y="20781"/>
                    <a:pt x="942793" y="31783"/>
                    <a:pt x="942793" y="43255"/>
                  </a:cubicBezTo>
                  <a:lnTo>
                    <a:pt x="942793" y="112213"/>
                  </a:lnTo>
                  <a:cubicBezTo>
                    <a:pt x="942793" y="123685"/>
                    <a:pt x="938236" y="134687"/>
                    <a:pt x="930124" y="142799"/>
                  </a:cubicBezTo>
                  <a:cubicBezTo>
                    <a:pt x="922012" y="150910"/>
                    <a:pt x="911010" y="155468"/>
                    <a:pt x="899538" y="155468"/>
                  </a:cubicBezTo>
                  <a:lnTo>
                    <a:pt x="43255" y="155468"/>
                  </a:lnTo>
                  <a:cubicBezTo>
                    <a:pt x="31783" y="155468"/>
                    <a:pt x="20781" y="150910"/>
                    <a:pt x="12669" y="142799"/>
                  </a:cubicBezTo>
                  <a:cubicBezTo>
                    <a:pt x="4557" y="134687"/>
                    <a:pt x="0" y="123685"/>
                    <a:pt x="0" y="112213"/>
                  </a:cubicBezTo>
                  <a:lnTo>
                    <a:pt x="0" y="43255"/>
                  </a:lnTo>
                  <a:cubicBezTo>
                    <a:pt x="0" y="31783"/>
                    <a:pt x="4557" y="20781"/>
                    <a:pt x="12669" y="12669"/>
                  </a:cubicBezTo>
                  <a:cubicBezTo>
                    <a:pt x="20781" y="4557"/>
                    <a:pt x="31783" y="0"/>
                    <a:pt x="43255" y="0"/>
                  </a:cubicBezTo>
                  <a:close/>
                </a:path>
              </a:pathLst>
            </a:custGeom>
            <a:solidFill>
              <a:srgbClr val="FFBD59"/>
            </a:solidFill>
          </p:spPr>
          <p:txBody>
            <a:bodyPr/>
            <a:lstStyle/>
            <a:p>
              <a:endParaRPr lang="en-US"/>
            </a:p>
          </p:txBody>
        </p:sp>
        <p:sp>
          <p:nvSpPr>
            <p:cNvPr id="45" name="TextBox 45"/>
            <p:cNvSpPr txBox="1"/>
            <p:nvPr/>
          </p:nvSpPr>
          <p:spPr>
            <a:xfrm>
              <a:off x="0" y="-38100"/>
              <a:ext cx="942793" cy="193568"/>
            </a:xfrm>
            <a:prstGeom prst="rect">
              <a:avLst/>
            </a:prstGeom>
          </p:spPr>
          <p:txBody>
            <a:bodyPr lIns="50800" tIns="50800" rIns="50800" bIns="50800" rtlCol="0" anchor="ctr"/>
            <a:lstStyle/>
            <a:p>
              <a:pPr algn="ctr">
                <a:lnSpc>
                  <a:spcPts val="2939"/>
                </a:lnSpc>
              </a:pPr>
              <a:r>
                <a:rPr lang="en-US" sz="2099" b="1">
                  <a:solidFill>
                    <a:srgbClr val="FFFFFF"/>
                  </a:solidFill>
                  <a:latin typeface="Canva Sans Bold"/>
                  <a:ea typeface="Canva Sans Bold"/>
                  <a:cs typeface="Canva Sans Bold"/>
                  <a:sym typeface="Canva Sans Bold"/>
                </a:rPr>
                <a:t>Smart Contract Auditing </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304118" y="4468767"/>
            <a:ext cx="8435223"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TOOLS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838739" y="3454107"/>
            <a:ext cx="14610522" cy="3740110"/>
            <a:chOff x="0" y="0"/>
            <a:chExt cx="3848039" cy="985049"/>
          </a:xfrm>
        </p:grpSpPr>
        <p:sp>
          <p:nvSpPr>
            <p:cNvPr id="7" name="Freeform 7"/>
            <p:cNvSpPr/>
            <p:nvPr/>
          </p:nvSpPr>
          <p:spPr>
            <a:xfrm>
              <a:off x="0" y="0"/>
              <a:ext cx="3848039" cy="985049"/>
            </a:xfrm>
            <a:custGeom>
              <a:avLst/>
              <a:gdLst/>
              <a:ahLst/>
              <a:cxnLst/>
              <a:rect l="l" t="t" r="r" b="b"/>
              <a:pathLst>
                <a:path w="3848039" h="985049">
                  <a:moveTo>
                    <a:pt x="27024" y="0"/>
                  </a:moveTo>
                  <a:lnTo>
                    <a:pt x="3821014" y="0"/>
                  </a:lnTo>
                  <a:cubicBezTo>
                    <a:pt x="3835940" y="0"/>
                    <a:pt x="3848039" y="12099"/>
                    <a:pt x="3848039" y="27024"/>
                  </a:cubicBezTo>
                  <a:lnTo>
                    <a:pt x="3848039" y="958025"/>
                  </a:lnTo>
                  <a:cubicBezTo>
                    <a:pt x="3848039" y="972950"/>
                    <a:pt x="3835940" y="985049"/>
                    <a:pt x="3821014" y="985049"/>
                  </a:cubicBezTo>
                  <a:lnTo>
                    <a:pt x="27024" y="985049"/>
                  </a:lnTo>
                  <a:cubicBezTo>
                    <a:pt x="12099" y="985049"/>
                    <a:pt x="0" y="972950"/>
                    <a:pt x="0" y="958025"/>
                  </a:cubicBezTo>
                  <a:lnTo>
                    <a:pt x="0" y="27024"/>
                  </a:lnTo>
                  <a:cubicBezTo>
                    <a:pt x="0" y="12099"/>
                    <a:pt x="12099" y="0"/>
                    <a:pt x="27024" y="0"/>
                  </a:cubicBezTo>
                  <a:close/>
                </a:path>
              </a:pathLst>
            </a:custGeom>
            <a:solidFill>
              <a:srgbClr val="F4F4F4"/>
            </a:solidFill>
          </p:spPr>
          <p:txBody>
            <a:bodyPr/>
            <a:lstStyle/>
            <a:p>
              <a:endParaRPr lang="en-US"/>
            </a:p>
          </p:txBody>
        </p:sp>
        <p:sp>
          <p:nvSpPr>
            <p:cNvPr id="8" name="TextBox 8"/>
            <p:cNvSpPr txBox="1"/>
            <p:nvPr/>
          </p:nvSpPr>
          <p:spPr>
            <a:xfrm>
              <a:off x="0" y="-47625"/>
              <a:ext cx="3848039" cy="1032674"/>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6004021" y="3836154"/>
            <a:ext cx="2572621" cy="3143685"/>
            <a:chOff x="0" y="0"/>
            <a:chExt cx="3430161" cy="4191580"/>
          </a:xfrm>
        </p:grpSpPr>
        <p:sp>
          <p:nvSpPr>
            <p:cNvPr id="10" name="Freeform 10"/>
            <p:cNvSpPr/>
            <p:nvPr/>
          </p:nvSpPr>
          <p:spPr>
            <a:xfrm>
              <a:off x="188937" y="1139293"/>
              <a:ext cx="3052287" cy="3052287"/>
            </a:xfrm>
            <a:custGeom>
              <a:avLst/>
              <a:gdLst/>
              <a:ahLst/>
              <a:cxnLst/>
              <a:rect l="l" t="t" r="r" b="b"/>
              <a:pathLst>
                <a:path w="3052287" h="3052287">
                  <a:moveTo>
                    <a:pt x="0" y="0"/>
                  </a:moveTo>
                  <a:lnTo>
                    <a:pt x="3052287" y="0"/>
                  </a:lnTo>
                  <a:lnTo>
                    <a:pt x="3052287" y="3052287"/>
                  </a:lnTo>
                  <a:lnTo>
                    <a:pt x="0" y="3052287"/>
                  </a:lnTo>
                  <a:lnTo>
                    <a:pt x="0" y="0"/>
                  </a:lnTo>
                  <a:close/>
                </a:path>
              </a:pathLst>
            </a:custGeom>
            <a:blipFill>
              <a:blip r:embed="rId3"/>
              <a:stretch>
                <a:fillRect/>
              </a:stretch>
            </a:blipFill>
          </p:spPr>
          <p:txBody>
            <a:bodyPr/>
            <a:lstStyle/>
            <a:p>
              <a:endParaRPr lang="en-US"/>
            </a:p>
          </p:txBody>
        </p:sp>
        <p:sp>
          <p:nvSpPr>
            <p:cNvPr id="11" name="TextBox 11"/>
            <p:cNvSpPr txBox="1"/>
            <p:nvPr/>
          </p:nvSpPr>
          <p:spPr>
            <a:xfrm>
              <a:off x="0" y="-57150"/>
              <a:ext cx="3430161" cy="958850"/>
            </a:xfrm>
            <a:prstGeom prst="rect">
              <a:avLst/>
            </a:prstGeom>
          </p:spPr>
          <p:txBody>
            <a:bodyPr lIns="0" tIns="0" rIns="0" bIns="0" rtlCol="0" anchor="t">
              <a:spAutoFit/>
            </a:bodyPr>
            <a:lstStyle/>
            <a:p>
              <a:pPr algn="l">
                <a:lnSpc>
                  <a:spcPts val="6074"/>
                </a:lnSpc>
              </a:pPr>
              <a:r>
                <a:rPr lang="en-US" sz="4499" b="1" spc="269">
                  <a:solidFill>
                    <a:srgbClr val="155C94"/>
                  </a:solidFill>
                  <a:latin typeface="Canva Sans Bold"/>
                  <a:ea typeface="Canva Sans Bold"/>
                  <a:cs typeface="Canva Sans Bold"/>
                  <a:sym typeface="Canva Sans Bold"/>
                </a:rPr>
                <a:t>Solidity</a:t>
              </a:r>
            </a:p>
          </p:txBody>
        </p:sp>
      </p:grpSp>
      <p:grpSp>
        <p:nvGrpSpPr>
          <p:cNvPr id="12" name="Group 12"/>
          <p:cNvGrpSpPr/>
          <p:nvPr/>
        </p:nvGrpSpPr>
        <p:grpSpPr>
          <a:xfrm>
            <a:off x="2149178" y="3836154"/>
            <a:ext cx="2957977" cy="3311171"/>
            <a:chOff x="0" y="0"/>
            <a:chExt cx="3943969" cy="4414895"/>
          </a:xfrm>
        </p:grpSpPr>
        <p:sp>
          <p:nvSpPr>
            <p:cNvPr id="13" name="Freeform 13"/>
            <p:cNvSpPr/>
            <p:nvPr/>
          </p:nvSpPr>
          <p:spPr>
            <a:xfrm>
              <a:off x="0" y="470926"/>
              <a:ext cx="3943969" cy="3943969"/>
            </a:xfrm>
            <a:custGeom>
              <a:avLst/>
              <a:gdLst/>
              <a:ahLst/>
              <a:cxnLst/>
              <a:rect l="l" t="t" r="r" b="b"/>
              <a:pathLst>
                <a:path w="3943969" h="3943969">
                  <a:moveTo>
                    <a:pt x="0" y="0"/>
                  </a:moveTo>
                  <a:lnTo>
                    <a:pt x="3943969" y="0"/>
                  </a:lnTo>
                  <a:lnTo>
                    <a:pt x="3943969" y="3943969"/>
                  </a:lnTo>
                  <a:lnTo>
                    <a:pt x="0" y="3943969"/>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229195" y="-57150"/>
              <a:ext cx="3485580" cy="958850"/>
            </a:xfrm>
            <a:prstGeom prst="rect">
              <a:avLst/>
            </a:prstGeom>
          </p:spPr>
          <p:txBody>
            <a:bodyPr lIns="0" tIns="0" rIns="0" bIns="0" rtlCol="0" anchor="t">
              <a:spAutoFit/>
            </a:bodyPr>
            <a:lstStyle/>
            <a:p>
              <a:pPr algn="l">
                <a:lnSpc>
                  <a:spcPts val="6074"/>
                </a:lnSpc>
              </a:pPr>
              <a:r>
                <a:rPr lang="en-US" sz="4499" b="1" spc="269">
                  <a:solidFill>
                    <a:srgbClr val="155C94"/>
                  </a:solidFill>
                  <a:latin typeface="Canva Sans Bold"/>
                  <a:ea typeface="Canva Sans Bold"/>
                  <a:cs typeface="Canva Sans Bold"/>
                  <a:sym typeface="Canva Sans Bold"/>
                </a:rPr>
                <a:t>ZK-Sync</a:t>
              </a:r>
            </a:p>
          </p:txBody>
        </p:sp>
      </p:grpSp>
      <p:sp>
        <p:nvSpPr>
          <p:cNvPr id="15" name="TextBox 15"/>
          <p:cNvSpPr txBox="1"/>
          <p:nvPr/>
        </p:nvSpPr>
        <p:spPr>
          <a:xfrm>
            <a:off x="9821731" y="3779004"/>
            <a:ext cx="2320955" cy="733426"/>
          </a:xfrm>
          <a:prstGeom prst="rect">
            <a:avLst/>
          </a:prstGeom>
        </p:spPr>
        <p:txBody>
          <a:bodyPr lIns="0" tIns="0" rIns="0" bIns="0" rtlCol="0" anchor="t">
            <a:spAutoFit/>
          </a:bodyPr>
          <a:lstStyle/>
          <a:p>
            <a:pPr algn="l">
              <a:lnSpc>
                <a:spcPts val="6074"/>
              </a:lnSpc>
            </a:pPr>
            <a:r>
              <a:rPr lang="en-US" sz="4499" b="1" spc="269">
                <a:solidFill>
                  <a:srgbClr val="155C94"/>
                </a:solidFill>
                <a:latin typeface="Canva Sans Bold"/>
                <a:ea typeface="Canva Sans Bold"/>
                <a:cs typeface="Canva Sans Bold"/>
                <a:sym typeface="Canva Sans Bold"/>
              </a:rPr>
              <a:t>Python</a:t>
            </a:r>
          </a:p>
        </p:txBody>
      </p:sp>
      <p:sp>
        <p:nvSpPr>
          <p:cNvPr id="16" name="Freeform 16"/>
          <p:cNvSpPr/>
          <p:nvPr/>
        </p:nvSpPr>
        <p:spPr>
          <a:xfrm>
            <a:off x="10132657" y="5143500"/>
            <a:ext cx="1699105" cy="1699105"/>
          </a:xfrm>
          <a:custGeom>
            <a:avLst/>
            <a:gdLst/>
            <a:ahLst/>
            <a:cxnLst/>
            <a:rect l="l" t="t" r="r" b="b"/>
            <a:pathLst>
              <a:path w="1699105" h="1699105">
                <a:moveTo>
                  <a:pt x="0" y="0"/>
                </a:moveTo>
                <a:lnTo>
                  <a:pt x="1699104" y="0"/>
                </a:lnTo>
                <a:lnTo>
                  <a:pt x="1699104" y="1699105"/>
                </a:lnTo>
                <a:lnTo>
                  <a:pt x="0" y="1699105"/>
                </a:lnTo>
                <a:lnTo>
                  <a:pt x="0" y="0"/>
                </a:lnTo>
                <a:close/>
              </a:path>
            </a:pathLst>
          </a:custGeom>
          <a:blipFill>
            <a:blip r:embed="rId5"/>
            <a:stretch>
              <a:fillRect/>
            </a:stretch>
          </a:blipFill>
        </p:spPr>
        <p:txBody>
          <a:bodyPr/>
          <a:lstStyle/>
          <a:p>
            <a:endParaRPr lang="en-US"/>
          </a:p>
        </p:txBody>
      </p:sp>
      <p:grpSp>
        <p:nvGrpSpPr>
          <p:cNvPr id="17" name="Group 17"/>
          <p:cNvGrpSpPr/>
          <p:nvPr/>
        </p:nvGrpSpPr>
        <p:grpSpPr>
          <a:xfrm>
            <a:off x="13386260" y="3836154"/>
            <a:ext cx="2468712" cy="3115110"/>
            <a:chOff x="0" y="0"/>
            <a:chExt cx="3291616" cy="4153480"/>
          </a:xfrm>
        </p:grpSpPr>
        <p:sp>
          <p:nvSpPr>
            <p:cNvPr id="18" name="Freeform 18"/>
            <p:cNvSpPr/>
            <p:nvPr/>
          </p:nvSpPr>
          <p:spPr>
            <a:xfrm>
              <a:off x="255051" y="1448166"/>
              <a:ext cx="2705313" cy="2705313"/>
            </a:xfrm>
            <a:custGeom>
              <a:avLst/>
              <a:gdLst/>
              <a:ahLst/>
              <a:cxnLst/>
              <a:rect l="l" t="t" r="r" b="b"/>
              <a:pathLst>
                <a:path w="2705313" h="2705313">
                  <a:moveTo>
                    <a:pt x="0" y="0"/>
                  </a:moveTo>
                  <a:lnTo>
                    <a:pt x="2705314" y="0"/>
                  </a:lnTo>
                  <a:lnTo>
                    <a:pt x="2705314" y="2705314"/>
                  </a:lnTo>
                  <a:lnTo>
                    <a:pt x="0" y="2705314"/>
                  </a:lnTo>
                  <a:lnTo>
                    <a:pt x="0" y="0"/>
                  </a:lnTo>
                  <a:close/>
                </a:path>
              </a:pathLst>
            </a:custGeom>
            <a:blipFill>
              <a:blip r:embed="rId6"/>
              <a:stretch>
                <a:fillRect/>
              </a:stretch>
            </a:blipFill>
          </p:spPr>
          <p:txBody>
            <a:bodyPr/>
            <a:lstStyle/>
            <a:p>
              <a:endParaRPr lang="en-US"/>
            </a:p>
          </p:txBody>
        </p:sp>
        <p:sp>
          <p:nvSpPr>
            <p:cNvPr id="19" name="TextBox 19"/>
            <p:cNvSpPr txBox="1"/>
            <p:nvPr/>
          </p:nvSpPr>
          <p:spPr>
            <a:xfrm>
              <a:off x="0" y="-57150"/>
              <a:ext cx="3291616" cy="958850"/>
            </a:xfrm>
            <a:prstGeom prst="rect">
              <a:avLst/>
            </a:prstGeom>
          </p:spPr>
          <p:txBody>
            <a:bodyPr lIns="0" tIns="0" rIns="0" bIns="0" rtlCol="0" anchor="t">
              <a:spAutoFit/>
            </a:bodyPr>
            <a:lstStyle/>
            <a:p>
              <a:pPr algn="l">
                <a:lnSpc>
                  <a:spcPts val="6074"/>
                </a:lnSpc>
              </a:pPr>
              <a:r>
                <a:rPr lang="en-US" sz="4499" b="1" spc="269">
                  <a:solidFill>
                    <a:srgbClr val="155C94"/>
                  </a:solidFill>
                  <a:latin typeface="Canva Sans Bold"/>
                  <a:ea typeface="Canva Sans Bold"/>
                  <a:cs typeface="Canva Sans Bold"/>
                  <a:sym typeface="Canva Sans Bold"/>
                </a:rPr>
                <a:t>Angular</a:t>
              </a:r>
            </a:p>
          </p:txBody>
        </p:sp>
      </p:grpSp>
      <p:sp>
        <p:nvSpPr>
          <p:cNvPr id="20" name="TextBox 20"/>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TOOLS</a:t>
            </a:r>
          </a:p>
        </p:txBody>
      </p:sp>
      <p:sp>
        <p:nvSpPr>
          <p:cNvPr id="21" name="AutoShape 21"/>
          <p:cNvSpPr/>
          <p:nvPr/>
        </p:nvSpPr>
        <p:spPr>
          <a:xfrm>
            <a:off x="5459580" y="3425804"/>
            <a:ext cx="0" cy="3777665"/>
          </a:xfrm>
          <a:prstGeom prst="line">
            <a:avLst/>
          </a:prstGeom>
          <a:ln w="38100" cap="flat">
            <a:solidFill>
              <a:srgbClr val="155C94"/>
            </a:solidFill>
            <a:prstDash val="solid"/>
            <a:headEnd type="none" w="sm" len="sm"/>
            <a:tailEnd type="none" w="sm" len="sm"/>
          </a:ln>
        </p:spPr>
        <p:txBody>
          <a:bodyPr/>
          <a:lstStyle/>
          <a:p>
            <a:endParaRPr lang="en-US"/>
          </a:p>
        </p:txBody>
      </p:sp>
      <p:sp>
        <p:nvSpPr>
          <p:cNvPr id="22" name="AutoShape 22"/>
          <p:cNvSpPr/>
          <p:nvPr/>
        </p:nvSpPr>
        <p:spPr>
          <a:xfrm>
            <a:off x="9121083" y="3407027"/>
            <a:ext cx="0" cy="3777665"/>
          </a:xfrm>
          <a:prstGeom prst="line">
            <a:avLst/>
          </a:prstGeom>
          <a:ln w="38100" cap="flat">
            <a:solidFill>
              <a:srgbClr val="155C94"/>
            </a:solidFill>
            <a:prstDash val="solid"/>
            <a:headEnd type="none" w="sm" len="sm"/>
            <a:tailEnd type="none" w="sm" len="sm"/>
          </a:ln>
        </p:spPr>
        <p:txBody>
          <a:bodyPr/>
          <a:lstStyle/>
          <a:p>
            <a:endParaRPr lang="en-US"/>
          </a:p>
        </p:txBody>
      </p:sp>
      <p:sp>
        <p:nvSpPr>
          <p:cNvPr id="23" name="AutoShape 23"/>
          <p:cNvSpPr/>
          <p:nvPr/>
        </p:nvSpPr>
        <p:spPr>
          <a:xfrm>
            <a:off x="12843335" y="3388249"/>
            <a:ext cx="0" cy="3777665"/>
          </a:xfrm>
          <a:prstGeom prst="line">
            <a:avLst/>
          </a:prstGeom>
          <a:ln w="38100" cap="flat">
            <a:solidFill>
              <a:srgbClr val="155C94"/>
            </a:solidFill>
            <a:prstDash val="solid"/>
            <a:headEnd type="none" w="sm" len="sm"/>
            <a:tailEnd type="none" w="sm" len="sm"/>
          </a:ln>
        </p:spPr>
        <p:txBody>
          <a:bodyPr/>
          <a:lstStyle/>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304118" y="4468767"/>
            <a:ext cx="8435223"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REFERENCES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1503758" y="981075"/>
            <a:ext cx="15280484" cy="1417320"/>
          </a:xfrm>
          <a:prstGeom prst="rect">
            <a:avLst/>
          </a:prstGeom>
        </p:spPr>
        <p:txBody>
          <a:bodyPr lIns="0" tIns="0" rIns="0" bIns="0" rtlCol="0" anchor="t">
            <a:spAutoFit/>
          </a:bodyPr>
          <a:lstStyle/>
          <a:p>
            <a:pPr marL="0" lvl="0" indent="0" algn="ctr">
              <a:lnSpc>
                <a:spcPts val="8640"/>
              </a:lnSpc>
              <a:spcBef>
                <a:spcPct val="0"/>
              </a:spcBef>
            </a:pPr>
            <a:r>
              <a:rPr lang="en-US" sz="9000" spc="-540">
                <a:solidFill>
                  <a:srgbClr val="0B4E7C"/>
                </a:solidFill>
                <a:latin typeface="Rustic Printed"/>
                <a:ea typeface="Rustic Printed"/>
                <a:cs typeface="Rustic Printed"/>
                <a:sym typeface="Rustic Printed"/>
              </a:rPr>
              <a:t>AGENDA</a:t>
            </a:r>
          </a:p>
        </p:txBody>
      </p:sp>
      <p:sp>
        <p:nvSpPr>
          <p:cNvPr id="4" name="Freeform 4"/>
          <p:cNvSpPr/>
          <p:nvPr/>
        </p:nvSpPr>
        <p:spPr>
          <a:xfrm>
            <a:off x="5077541" y="2700314"/>
            <a:ext cx="3621974" cy="2443186"/>
          </a:xfrm>
          <a:custGeom>
            <a:avLst/>
            <a:gdLst/>
            <a:ahLst/>
            <a:cxnLst/>
            <a:rect l="l" t="t" r="r" b="b"/>
            <a:pathLst>
              <a:path w="3621974" h="2443186">
                <a:moveTo>
                  <a:pt x="0" y="0"/>
                </a:moveTo>
                <a:lnTo>
                  <a:pt x="3621975" y="0"/>
                </a:lnTo>
                <a:lnTo>
                  <a:pt x="3621975" y="2443186"/>
                </a:lnTo>
                <a:lnTo>
                  <a:pt x="0" y="244318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5" name="Freeform 5"/>
          <p:cNvSpPr/>
          <p:nvPr/>
        </p:nvSpPr>
        <p:spPr>
          <a:xfrm>
            <a:off x="1133530" y="2719978"/>
            <a:ext cx="3592823" cy="2423522"/>
          </a:xfrm>
          <a:custGeom>
            <a:avLst/>
            <a:gdLst/>
            <a:ahLst/>
            <a:cxnLst/>
            <a:rect l="l" t="t" r="r" b="b"/>
            <a:pathLst>
              <a:path w="3592823" h="2423522">
                <a:moveTo>
                  <a:pt x="0" y="0"/>
                </a:moveTo>
                <a:lnTo>
                  <a:pt x="3592823" y="0"/>
                </a:lnTo>
                <a:lnTo>
                  <a:pt x="3592823" y="2423522"/>
                </a:lnTo>
                <a:lnTo>
                  <a:pt x="0" y="242352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6" name="TextBox 6"/>
          <p:cNvSpPr txBox="1"/>
          <p:nvPr/>
        </p:nvSpPr>
        <p:spPr>
          <a:xfrm>
            <a:off x="1545468" y="3768433"/>
            <a:ext cx="2768947" cy="1047750"/>
          </a:xfrm>
          <a:prstGeom prst="rect">
            <a:avLst/>
          </a:prstGeom>
        </p:spPr>
        <p:txBody>
          <a:bodyPr lIns="0" tIns="0" rIns="0" bIns="0" rtlCol="0" anchor="t">
            <a:spAutoFit/>
          </a:bodyPr>
          <a:lstStyle/>
          <a:p>
            <a:pPr algn="ctr">
              <a:lnSpc>
                <a:spcPts val="4200"/>
              </a:lnSpc>
            </a:pPr>
            <a:r>
              <a:rPr lang="en-US" sz="3000" b="1">
                <a:solidFill>
                  <a:srgbClr val="FFFFFF"/>
                </a:solidFill>
                <a:latin typeface="Canva Sans Medium"/>
                <a:ea typeface="Canva Sans Medium"/>
                <a:cs typeface="Canva Sans Medium"/>
                <a:sym typeface="Canva Sans Medium"/>
              </a:rPr>
              <a:t>Problem Definition</a:t>
            </a:r>
          </a:p>
        </p:txBody>
      </p:sp>
      <p:sp>
        <p:nvSpPr>
          <p:cNvPr id="7" name="TextBox 7"/>
          <p:cNvSpPr txBox="1"/>
          <p:nvPr/>
        </p:nvSpPr>
        <p:spPr>
          <a:xfrm>
            <a:off x="5193078" y="4054182"/>
            <a:ext cx="3589494" cy="495301"/>
          </a:xfrm>
          <a:prstGeom prst="rect">
            <a:avLst/>
          </a:prstGeom>
        </p:spPr>
        <p:txBody>
          <a:bodyPr lIns="0" tIns="0" rIns="0" bIns="0" rtlCol="0" anchor="t">
            <a:spAutoFit/>
          </a:bodyPr>
          <a:lstStyle/>
          <a:p>
            <a:pPr marL="0" lvl="0" indent="0" algn="ctr">
              <a:lnSpc>
                <a:spcPts val="4199"/>
              </a:lnSpc>
            </a:pPr>
            <a:r>
              <a:rPr lang="en-US" sz="2999" b="1">
                <a:solidFill>
                  <a:srgbClr val="FFFFFF"/>
                </a:solidFill>
                <a:latin typeface="Canva Sans Medium"/>
                <a:ea typeface="Canva Sans Medium"/>
                <a:cs typeface="Canva Sans Medium"/>
                <a:sym typeface="Canva Sans Medium"/>
              </a:rPr>
              <a:t>Motivation</a:t>
            </a:r>
          </a:p>
        </p:txBody>
      </p:sp>
      <p:sp>
        <p:nvSpPr>
          <p:cNvPr id="8" name="TextBox 8"/>
          <p:cNvSpPr txBox="1"/>
          <p:nvPr/>
        </p:nvSpPr>
        <p:spPr>
          <a:xfrm>
            <a:off x="2176187" y="2976215"/>
            <a:ext cx="122910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01</a:t>
            </a:r>
          </a:p>
        </p:txBody>
      </p:sp>
      <p:sp>
        <p:nvSpPr>
          <p:cNvPr id="9" name="TextBox 9"/>
          <p:cNvSpPr txBox="1"/>
          <p:nvPr/>
        </p:nvSpPr>
        <p:spPr>
          <a:xfrm>
            <a:off x="5931518" y="2976215"/>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02</a:t>
            </a:r>
          </a:p>
        </p:txBody>
      </p:sp>
      <p:sp>
        <p:nvSpPr>
          <p:cNvPr id="10" name="Freeform 10"/>
          <p:cNvSpPr/>
          <p:nvPr/>
        </p:nvSpPr>
        <p:spPr>
          <a:xfrm>
            <a:off x="13554269" y="2719978"/>
            <a:ext cx="3621974" cy="2443186"/>
          </a:xfrm>
          <a:custGeom>
            <a:avLst/>
            <a:gdLst/>
            <a:ahLst/>
            <a:cxnLst/>
            <a:rect l="l" t="t" r="r" b="b"/>
            <a:pathLst>
              <a:path w="3621974" h="2443186">
                <a:moveTo>
                  <a:pt x="0" y="0"/>
                </a:moveTo>
                <a:lnTo>
                  <a:pt x="3621975" y="0"/>
                </a:lnTo>
                <a:lnTo>
                  <a:pt x="3621975" y="2443186"/>
                </a:lnTo>
                <a:lnTo>
                  <a:pt x="0" y="244318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11" name="TextBox 11"/>
          <p:cNvSpPr txBox="1"/>
          <p:nvPr/>
        </p:nvSpPr>
        <p:spPr>
          <a:xfrm>
            <a:off x="13669806" y="4054182"/>
            <a:ext cx="3589494" cy="495301"/>
          </a:xfrm>
          <a:prstGeom prst="rect">
            <a:avLst/>
          </a:prstGeom>
        </p:spPr>
        <p:txBody>
          <a:bodyPr lIns="0" tIns="0" rIns="0" bIns="0" rtlCol="0" anchor="t">
            <a:spAutoFit/>
          </a:bodyPr>
          <a:lstStyle/>
          <a:p>
            <a:pPr marL="0" lvl="0" indent="0" algn="ctr">
              <a:lnSpc>
                <a:spcPts val="4199"/>
              </a:lnSpc>
            </a:pPr>
            <a:r>
              <a:rPr lang="en-US" sz="2999" b="1">
                <a:solidFill>
                  <a:srgbClr val="FFFFFF"/>
                </a:solidFill>
                <a:latin typeface="Canva Sans Medium"/>
                <a:ea typeface="Canva Sans Medium"/>
                <a:cs typeface="Canva Sans Medium"/>
                <a:sym typeface="Canva Sans Medium"/>
              </a:rPr>
              <a:t>Objective</a:t>
            </a:r>
          </a:p>
        </p:txBody>
      </p:sp>
      <p:sp>
        <p:nvSpPr>
          <p:cNvPr id="12" name="TextBox 12"/>
          <p:cNvSpPr txBox="1"/>
          <p:nvPr/>
        </p:nvSpPr>
        <p:spPr>
          <a:xfrm>
            <a:off x="14392425" y="2976215"/>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04</a:t>
            </a:r>
          </a:p>
        </p:txBody>
      </p:sp>
      <p:sp>
        <p:nvSpPr>
          <p:cNvPr id="13" name="Freeform 13"/>
          <p:cNvSpPr/>
          <p:nvPr/>
        </p:nvSpPr>
        <p:spPr>
          <a:xfrm>
            <a:off x="9249297" y="2700314"/>
            <a:ext cx="3592823" cy="2423522"/>
          </a:xfrm>
          <a:custGeom>
            <a:avLst/>
            <a:gdLst/>
            <a:ahLst/>
            <a:cxnLst/>
            <a:rect l="l" t="t" r="r" b="b"/>
            <a:pathLst>
              <a:path w="3592823" h="2423522">
                <a:moveTo>
                  <a:pt x="0" y="0"/>
                </a:moveTo>
                <a:lnTo>
                  <a:pt x="3592823" y="0"/>
                </a:lnTo>
                <a:lnTo>
                  <a:pt x="3592823" y="2423522"/>
                </a:lnTo>
                <a:lnTo>
                  <a:pt x="0" y="242352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4" name="TextBox 14"/>
          <p:cNvSpPr txBox="1"/>
          <p:nvPr/>
        </p:nvSpPr>
        <p:spPr>
          <a:xfrm>
            <a:off x="9661235" y="4035133"/>
            <a:ext cx="2768947" cy="514350"/>
          </a:xfrm>
          <a:prstGeom prst="rect">
            <a:avLst/>
          </a:prstGeom>
        </p:spPr>
        <p:txBody>
          <a:bodyPr lIns="0" tIns="0" rIns="0" bIns="0" rtlCol="0" anchor="t">
            <a:spAutoFit/>
          </a:bodyPr>
          <a:lstStyle/>
          <a:p>
            <a:pPr algn="ctr">
              <a:lnSpc>
                <a:spcPts val="4200"/>
              </a:lnSpc>
            </a:pPr>
            <a:r>
              <a:rPr lang="en-US" sz="3000" b="1">
                <a:solidFill>
                  <a:srgbClr val="FFFFFF"/>
                </a:solidFill>
                <a:latin typeface="Canva Sans Medium"/>
                <a:ea typeface="Canva Sans Medium"/>
                <a:cs typeface="Canva Sans Medium"/>
                <a:sym typeface="Canva Sans Medium"/>
              </a:rPr>
              <a:t>Scope</a:t>
            </a:r>
          </a:p>
        </p:txBody>
      </p:sp>
      <p:sp>
        <p:nvSpPr>
          <p:cNvPr id="15" name="TextBox 15"/>
          <p:cNvSpPr txBox="1"/>
          <p:nvPr/>
        </p:nvSpPr>
        <p:spPr>
          <a:xfrm>
            <a:off x="10291954" y="2976215"/>
            <a:ext cx="122910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03</a:t>
            </a:r>
          </a:p>
        </p:txBody>
      </p:sp>
      <p:sp>
        <p:nvSpPr>
          <p:cNvPr id="16" name="Freeform 16"/>
          <p:cNvSpPr/>
          <p:nvPr/>
        </p:nvSpPr>
        <p:spPr>
          <a:xfrm>
            <a:off x="5106692" y="6210147"/>
            <a:ext cx="3592823" cy="2423522"/>
          </a:xfrm>
          <a:custGeom>
            <a:avLst/>
            <a:gdLst/>
            <a:ahLst/>
            <a:cxnLst/>
            <a:rect l="l" t="t" r="r" b="b"/>
            <a:pathLst>
              <a:path w="3592823" h="2423522">
                <a:moveTo>
                  <a:pt x="0" y="0"/>
                </a:moveTo>
                <a:lnTo>
                  <a:pt x="3592824" y="0"/>
                </a:lnTo>
                <a:lnTo>
                  <a:pt x="3592824" y="2423523"/>
                </a:lnTo>
                <a:lnTo>
                  <a:pt x="0" y="242352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7" name="TextBox 17"/>
          <p:cNvSpPr txBox="1"/>
          <p:nvPr/>
        </p:nvSpPr>
        <p:spPr>
          <a:xfrm>
            <a:off x="5504055" y="7105159"/>
            <a:ext cx="2768947" cy="1417320"/>
          </a:xfrm>
          <a:prstGeom prst="rect">
            <a:avLst/>
          </a:prstGeom>
        </p:spPr>
        <p:txBody>
          <a:bodyPr lIns="0" tIns="0" rIns="0" bIns="0" rtlCol="0" anchor="t">
            <a:spAutoFit/>
          </a:bodyPr>
          <a:lstStyle/>
          <a:p>
            <a:pPr algn="ctr">
              <a:lnSpc>
                <a:spcPts val="3780"/>
              </a:lnSpc>
            </a:pPr>
            <a:r>
              <a:rPr lang="en-US" sz="2700" b="1" dirty="0">
                <a:solidFill>
                  <a:srgbClr val="FFFFFF"/>
                </a:solidFill>
                <a:latin typeface="Canva Sans Medium"/>
                <a:ea typeface="Canva Sans Medium"/>
                <a:cs typeface="Canva Sans Medium"/>
                <a:sym typeface="Canva Sans Medium"/>
              </a:rPr>
              <a:t>Identification of proposed </a:t>
            </a:r>
            <a:r>
              <a:rPr lang="en-US" sz="2700" b="1" dirty="0" err="1">
                <a:solidFill>
                  <a:srgbClr val="FFFFFF"/>
                </a:solidFill>
                <a:latin typeface="Canva Sans Medium"/>
                <a:ea typeface="Canva Sans Medium"/>
                <a:cs typeface="Canva Sans Medium"/>
                <a:sym typeface="Canva Sans Medium"/>
              </a:rPr>
              <a:t>methdologies</a:t>
            </a:r>
            <a:endParaRPr lang="en-US" sz="2700" b="1" dirty="0">
              <a:solidFill>
                <a:srgbClr val="FFFFFF"/>
              </a:solidFill>
              <a:latin typeface="Canva Sans Medium"/>
              <a:ea typeface="Canva Sans Medium"/>
              <a:cs typeface="Canva Sans Medium"/>
              <a:sym typeface="Canva Sans Medium"/>
            </a:endParaRPr>
          </a:p>
        </p:txBody>
      </p:sp>
      <p:sp>
        <p:nvSpPr>
          <p:cNvPr id="18" name="TextBox 18"/>
          <p:cNvSpPr txBox="1"/>
          <p:nvPr/>
        </p:nvSpPr>
        <p:spPr>
          <a:xfrm>
            <a:off x="6273977" y="6461647"/>
            <a:ext cx="122910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06</a:t>
            </a:r>
          </a:p>
        </p:txBody>
      </p:sp>
      <p:sp>
        <p:nvSpPr>
          <p:cNvPr id="19" name="Freeform 19"/>
          <p:cNvSpPr/>
          <p:nvPr/>
        </p:nvSpPr>
        <p:spPr>
          <a:xfrm>
            <a:off x="13706803" y="6192644"/>
            <a:ext cx="3592823" cy="2423522"/>
          </a:xfrm>
          <a:custGeom>
            <a:avLst/>
            <a:gdLst/>
            <a:ahLst/>
            <a:cxnLst/>
            <a:rect l="l" t="t" r="r" b="b"/>
            <a:pathLst>
              <a:path w="3592823" h="2423522">
                <a:moveTo>
                  <a:pt x="0" y="0"/>
                </a:moveTo>
                <a:lnTo>
                  <a:pt x="3592823" y="0"/>
                </a:lnTo>
                <a:lnTo>
                  <a:pt x="3592823" y="2423522"/>
                </a:lnTo>
                <a:lnTo>
                  <a:pt x="0" y="242352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20" name="TextBox 20"/>
          <p:cNvSpPr txBox="1"/>
          <p:nvPr/>
        </p:nvSpPr>
        <p:spPr>
          <a:xfrm>
            <a:off x="14118741" y="7455215"/>
            <a:ext cx="2768947" cy="514350"/>
          </a:xfrm>
          <a:prstGeom prst="rect">
            <a:avLst/>
          </a:prstGeom>
        </p:spPr>
        <p:txBody>
          <a:bodyPr lIns="0" tIns="0" rIns="0" bIns="0" rtlCol="0" anchor="t">
            <a:spAutoFit/>
          </a:bodyPr>
          <a:lstStyle/>
          <a:p>
            <a:pPr algn="ctr">
              <a:lnSpc>
                <a:spcPts val="4200"/>
              </a:lnSpc>
            </a:pPr>
            <a:r>
              <a:rPr lang="en-US" sz="3000" b="1">
                <a:solidFill>
                  <a:srgbClr val="FFFFFF"/>
                </a:solidFill>
                <a:latin typeface="Canva Sans Medium"/>
                <a:ea typeface="Canva Sans Medium"/>
                <a:cs typeface="Canva Sans Medium"/>
                <a:sym typeface="Canva Sans Medium"/>
              </a:rPr>
              <a:t>Time Plan</a:t>
            </a:r>
          </a:p>
        </p:txBody>
      </p:sp>
      <p:sp>
        <p:nvSpPr>
          <p:cNvPr id="21" name="TextBox 21"/>
          <p:cNvSpPr txBox="1"/>
          <p:nvPr/>
        </p:nvSpPr>
        <p:spPr>
          <a:xfrm>
            <a:off x="14749460" y="6461647"/>
            <a:ext cx="122910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08</a:t>
            </a:r>
          </a:p>
        </p:txBody>
      </p:sp>
      <p:sp>
        <p:nvSpPr>
          <p:cNvPr id="22" name="Freeform 22"/>
          <p:cNvSpPr/>
          <p:nvPr/>
        </p:nvSpPr>
        <p:spPr>
          <a:xfrm>
            <a:off x="9249297" y="6210147"/>
            <a:ext cx="3566874" cy="2406019"/>
          </a:xfrm>
          <a:custGeom>
            <a:avLst/>
            <a:gdLst/>
            <a:ahLst/>
            <a:cxnLst/>
            <a:rect l="l" t="t" r="r" b="b"/>
            <a:pathLst>
              <a:path w="3566874" h="2406019">
                <a:moveTo>
                  <a:pt x="0" y="0"/>
                </a:moveTo>
                <a:lnTo>
                  <a:pt x="3566874" y="0"/>
                </a:lnTo>
                <a:lnTo>
                  <a:pt x="3566874" y="2406019"/>
                </a:lnTo>
                <a:lnTo>
                  <a:pt x="0" y="240601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23" name="TextBox 23"/>
          <p:cNvSpPr txBox="1"/>
          <p:nvPr/>
        </p:nvSpPr>
        <p:spPr>
          <a:xfrm>
            <a:off x="9144000" y="7308994"/>
            <a:ext cx="3589494" cy="1019176"/>
          </a:xfrm>
          <a:prstGeom prst="rect">
            <a:avLst/>
          </a:prstGeom>
        </p:spPr>
        <p:txBody>
          <a:bodyPr lIns="0" tIns="0" rIns="0" bIns="0" rtlCol="0" anchor="t">
            <a:spAutoFit/>
          </a:bodyPr>
          <a:lstStyle/>
          <a:p>
            <a:pPr algn="ctr">
              <a:lnSpc>
                <a:spcPts val="4199"/>
              </a:lnSpc>
            </a:pPr>
            <a:r>
              <a:rPr lang="en-US" sz="2999" b="1">
                <a:solidFill>
                  <a:srgbClr val="FFFFFF"/>
                </a:solidFill>
                <a:latin typeface="Canva Sans Medium"/>
                <a:ea typeface="Canva Sans Medium"/>
                <a:cs typeface="Canva Sans Medium"/>
                <a:sym typeface="Canva Sans Medium"/>
              </a:rPr>
              <a:t>System</a:t>
            </a:r>
          </a:p>
          <a:p>
            <a:pPr marL="0" lvl="0" indent="0" algn="ctr">
              <a:lnSpc>
                <a:spcPts val="4199"/>
              </a:lnSpc>
            </a:pPr>
            <a:r>
              <a:rPr lang="en-US" sz="2999" b="1">
                <a:solidFill>
                  <a:srgbClr val="FFFFFF"/>
                </a:solidFill>
                <a:latin typeface="Canva Sans Medium"/>
                <a:ea typeface="Canva Sans Medium"/>
                <a:cs typeface="Canva Sans Medium"/>
                <a:sym typeface="Canva Sans Medium"/>
              </a:rPr>
              <a:t> Architcure</a:t>
            </a:r>
          </a:p>
        </p:txBody>
      </p:sp>
      <p:sp>
        <p:nvSpPr>
          <p:cNvPr id="24" name="TextBox 24"/>
          <p:cNvSpPr txBox="1"/>
          <p:nvPr/>
        </p:nvSpPr>
        <p:spPr>
          <a:xfrm>
            <a:off x="9934919" y="6461647"/>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07</a:t>
            </a:r>
          </a:p>
        </p:txBody>
      </p:sp>
      <p:sp>
        <p:nvSpPr>
          <p:cNvPr id="25" name="Freeform 25"/>
          <p:cNvSpPr/>
          <p:nvPr/>
        </p:nvSpPr>
        <p:spPr>
          <a:xfrm>
            <a:off x="1133530" y="6172980"/>
            <a:ext cx="3621974" cy="2443186"/>
          </a:xfrm>
          <a:custGeom>
            <a:avLst/>
            <a:gdLst/>
            <a:ahLst/>
            <a:cxnLst/>
            <a:rect l="l" t="t" r="r" b="b"/>
            <a:pathLst>
              <a:path w="3621974" h="2443186">
                <a:moveTo>
                  <a:pt x="0" y="0"/>
                </a:moveTo>
                <a:lnTo>
                  <a:pt x="3621975" y="0"/>
                </a:lnTo>
                <a:lnTo>
                  <a:pt x="3621975" y="2443186"/>
                </a:lnTo>
                <a:lnTo>
                  <a:pt x="0" y="244318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26" name="TextBox 26"/>
          <p:cNvSpPr txBox="1"/>
          <p:nvPr/>
        </p:nvSpPr>
        <p:spPr>
          <a:xfrm>
            <a:off x="1249067" y="7693340"/>
            <a:ext cx="3589494" cy="495301"/>
          </a:xfrm>
          <a:prstGeom prst="rect">
            <a:avLst/>
          </a:prstGeom>
        </p:spPr>
        <p:txBody>
          <a:bodyPr lIns="0" tIns="0" rIns="0" bIns="0" rtlCol="0" anchor="t">
            <a:spAutoFit/>
          </a:bodyPr>
          <a:lstStyle/>
          <a:p>
            <a:pPr marL="0" lvl="0" indent="0" algn="ctr">
              <a:lnSpc>
                <a:spcPts val="4199"/>
              </a:lnSpc>
            </a:pPr>
            <a:r>
              <a:rPr lang="en-US" sz="2999" b="1" dirty="0">
                <a:solidFill>
                  <a:srgbClr val="FFFFFF"/>
                </a:solidFill>
                <a:latin typeface="Canva Sans Medium"/>
                <a:ea typeface="Canva Sans Medium"/>
                <a:cs typeface="Canva Sans Medium"/>
                <a:sym typeface="Canva Sans Medium"/>
              </a:rPr>
              <a:t>Survey</a:t>
            </a:r>
          </a:p>
        </p:txBody>
      </p:sp>
      <p:sp>
        <p:nvSpPr>
          <p:cNvPr id="27" name="TextBox 27"/>
          <p:cNvSpPr txBox="1"/>
          <p:nvPr/>
        </p:nvSpPr>
        <p:spPr>
          <a:xfrm>
            <a:off x="1819152" y="6461647"/>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05</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REFERENCES</a:t>
            </a:r>
          </a:p>
        </p:txBody>
      </p:sp>
      <p:sp>
        <p:nvSpPr>
          <p:cNvPr id="7" name="TextBox 7"/>
          <p:cNvSpPr txBox="1"/>
          <p:nvPr/>
        </p:nvSpPr>
        <p:spPr>
          <a:xfrm>
            <a:off x="1838739" y="2719921"/>
            <a:ext cx="14610522" cy="6515100"/>
          </a:xfrm>
          <a:prstGeom prst="rect">
            <a:avLst/>
          </a:prstGeom>
        </p:spPr>
        <p:txBody>
          <a:bodyPr lIns="0" tIns="0" rIns="0" bIns="0" rtlCol="0" anchor="t">
            <a:spAutoFit/>
          </a:bodyPr>
          <a:lstStyle/>
          <a:p>
            <a:pPr algn="l">
              <a:lnSpc>
                <a:spcPts val="2700"/>
              </a:lnSpc>
            </a:pPr>
            <a:r>
              <a:rPr lang="en-US" sz="2000" b="1" spc="120">
                <a:solidFill>
                  <a:srgbClr val="FFFFFF"/>
                </a:solidFill>
                <a:latin typeface="Canva Sans Bold"/>
                <a:ea typeface="Canva Sans Bold"/>
                <a:cs typeface="Canva Sans Bold"/>
                <a:sym typeface="Canva Sans Bold"/>
              </a:rPr>
              <a:t>[1]</a:t>
            </a:r>
            <a:r>
              <a:rPr lang="en-US" sz="2000" spc="120">
                <a:solidFill>
                  <a:srgbClr val="FFFFFF"/>
                </a:solidFill>
                <a:latin typeface="Canva Sans"/>
                <a:ea typeface="Canva Sans"/>
                <a:cs typeface="Canva Sans"/>
                <a:sym typeface="Canva Sans"/>
              </a:rPr>
              <a:t>  </a:t>
            </a:r>
            <a:r>
              <a:rPr lang="en-US" sz="2000" b="1" spc="120">
                <a:solidFill>
                  <a:srgbClr val="FFFFFF"/>
                </a:solidFill>
                <a:latin typeface="Canva Sans Bold"/>
                <a:ea typeface="Canva Sans Bold"/>
                <a:cs typeface="Canva Sans Bold"/>
                <a:sym typeface="Canva Sans Bold"/>
              </a:rPr>
              <a:t>“VGGFace2: A dataset for recognising faces across pose and age”</a:t>
            </a:r>
            <a:r>
              <a:rPr lang="en-US" sz="2000" spc="120">
                <a:solidFill>
                  <a:srgbClr val="FFFFFF"/>
                </a:solidFill>
                <a:latin typeface="Canva Sans"/>
                <a:ea typeface="Canva Sans"/>
                <a:cs typeface="Canva Sans"/>
                <a:sym typeface="Canva Sans"/>
              </a:rPr>
              <a:t> Qiong Cao, Li Shen, Weidi Xie, Omkar M. Parkhi and Andrew Zisserman Visual Geometry Group, Department of Engineering Science, University of Oxford {qiong,lishen,weidi,omkar,az}@robots.ox.ac.uk</a:t>
            </a:r>
          </a:p>
          <a:p>
            <a:pPr algn="l">
              <a:lnSpc>
                <a:spcPts val="2700"/>
              </a:lnSpc>
            </a:pPr>
            <a:endParaRPr lang="en-US" sz="2000" spc="120">
              <a:solidFill>
                <a:srgbClr val="FFFFFF"/>
              </a:solidFill>
              <a:latin typeface="Canva Sans"/>
              <a:ea typeface="Canva Sans"/>
              <a:cs typeface="Canva Sans"/>
              <a:sym typeface="Canva Sans"/>
            </a:endParaRPr>
          </a:p>
          <a:p>
            <a:pPr algn="l">
              <a:lnSpc>
                <a:spcPts val="2700"/>
              </a:lnSpc>
            </a:pPr>
            <a:r>
              <a:rPr lang="en-US" sz="2000" b="1" spc="120">
                <a:solidFill>
                  <a:srgbClr val="FFFFFF"/>
                </a:solidFill>
                <a:latin typeface="Canva Sans Bold"/>
                <a:ea typeface="Canva Sans Bold"/>
                <a:cs typeface="Canva Sans Bold"/>
                <a:sym typeface="Canva Sans Bold"/>
              </a:rPr>
              <a:t>[2] “Siamese Neural Networks for One-shot Image Recognition”</a:t>
            </a:r>
            <a:r>
              <a:rPr lang="en-US" sz="2000" spc="120">
                <a:solidFill>
                  <a:srgbClr val="FFFFFF"/>
                </a:solidFill>
                <a:latin typeface="Canva Sans"/>
                <a:ea typeface="Canva Sans"/>
                <a:cs typeface="Canva Sans"/>
                <a:sym typeface="Canva Sans"/>
              </a:rPr>
              <a:t> Gregory Koch, Richard Zemel , Ruslan Salakhutdinov, Department of Computer Science, University of Toronto. Toronto, Ontario, Canada.</a:t>
            </a:r>
          </a:p>
          <a:p>
            <a:pPr algn="l">
              <a:lnSpc>
                <a:spcPts val="2700"/>
              </a:lnSpc>
            </a:pPr>
            <a:r>
              <a:rPr lang="en-US" sz="2000" spc="120">
                <a:solidFill>
                  <a:srgbClr val="FFFFFF"/>
                </a:solidFill>
                <a:latin typeface="Canva Sans"/>
                <a:ea typeface="Canva Sans"/>
                <a:cs typeface="Canva Sans"/>
                <a:sym typeface="Canva Sans"/>
              </a:rPr>
              <a:t>[https://www.cs.cmu.edu/~rsalakhu/papers/oneshot1.pdf]</a:t>
            </a:r>
          </a:p>
          <a:p>
            <a:pPr algn="l">
              <a:lnSpc>
                <a:spcPts val="2700"/>
              </a:lnSpc>
            </a:pPr>
            <a:endParaRPr lang="en-US" sz="2000" spc="120">
              <a:solidFill>
                <a:srgbClr val="FFFFFF"/>
              </a:solidFill>
              <a:latin typeface="Canva Sans"/>
              <a:ea typeface="Canva Sans"/>
              <a:cs typeface="Canva Sans"/>
              <a:sym typeface="Canva Sans"/>
            </a:endParaRPr>
          </a:p>
          <a:p>
            <a:pPr algn="l">
              <a:lnSpc>
                <a:spcPts val="2700"/>
              </a:lnSpc>
            </a:pPr>
            <a:r>
              <a:rPr lang="en-US" sz="2000" b="1" spc="120">
                <a:solidFill>
                  <a:srgbClr val="FFFFFF"/>
                </a:solidFill>
                <a:latin typeface="Canva Sans Bold"/>
                <a:ea typeface="Canva Sans Bold"/>
                <a:cs typeface="Canva Sans Bold"/>
                <a:sym typeface="Canva Sans Bold"/>
              </a:rPr>
              <a:t>[3] “FaceNet: A Unified Embedding for Face Recognition and Clustering”</a:t>
            </a:r>
            <a:r>
              <a:rPr lang="en-US" sz="2000" spc="120">
                <a:solidFill>
                  <a:srgbClr val="FFFFFF"/>
                </a:solidFill>
                <a:latin typeface="Canva Sans"/>
                <a:ea typeface="Canva Sans"/>
                <a:cs typeface="Canva Sans"/>
                <a:sym typeface="Canva Sans"/>
              </a:rPr>
              <a:t> Florian Schroff, Dmitry Kalenichenko , James Philbin, Google Inc.</a:t>
            </a:r>
          </a:p>
          <a:p>
            <a:pPr algn="l">
              <a:lnSpc>
                <a:spcPts val="2700"/>
              </a:lnSpc>
            </a:pPr>
            <a:r>
              <a:rPr lang="en-US" sz="2000" spc="120">
                <a:solidFill>
                  <a:srgbClr val="FFFFFF"/>
                </a:solidFill>
                <a:latin typeface="Canva Sans"/>
                <a:ea typeface="Canva Sans"/>
                <a:cs typeface="Canva Sans"/>
                <a:sym typeface="Canva Sans"/>
              </a:rPr>
              <a:t>[https://www.cv-foundation.org/openaccess/content_cvpr_2015/papers/Schroff_FaceNet_A_Unified_2015</a:t>
            </a:r>
          </a:p>
          <a:p>
            <a:pPr algn="l">
              <a:lnSpc>
                <a:spcPts val="2700"/>
              </a:lnSpc>
            </a:pPr>
            <a:r>
              <a:rPr lang="en-US" sz="2000" spc="120">
                <a:solidFill>
                  <a:srgbClr val="FFFFFF"/>
                </a:solidFill>
                <a:latin typeface="Canva Sans"/>
                <a:ea typeface="Canva Sans"/>
                <a:cs typeface="Canva Sans"/>
                <a:sym typeface="Canva Sans"/>
              </a:rPr>
              <a:t>_CVPR_paper.pdf]</a:t>
            </a:r>
          </a:p>
          <a:p>
            <a:pPr algn="l">
              <a:lnSpc>
                <a:spcPts val="2700"/>
              </a:lnSpc>
            </a:pPr>
            <a:endParaRPr lang="en-US" sz="2000" spc="120">
              <a:solidFill>
                <a:srgbClr val="FFFFFF"/>
              </a:solidFill>
              <a:latin typeface="Canva Sans"/>
              <a:ea typeface="Canva Sans"/>
              <a:cs typeface="Canva Sans"/>
              <a:sym typeface="Canva Sans"/>
            </a:endParaRPr>
          </a:p>
          <a:p>
            <a:pPr algn="l">
              <a:lnSpc>
                <a:spcPts val="2700"/>
              </a:lnSpc>
            </a:pPr>
            <a:r>
              <a:rPr lang="en-US" sz="2000" b="1" spc="120">
                <a:solidFill>
                  <a:srgbClr val="FFFFFF"/>
                </a:solidFill>
                <a:latin typeface="Canva Sans Bold"/>
                <a:ea typeface="Canva Sans Bold"/>
                <a:cs typeface="Canva Sans Bold"/>
                <a:sym typeface="Canva Sans Bold"/>
              </a:rPr>
              <a:t>[4] “Learning Face Representation from Scratch”</a:t>
            </a:r>
            <a:r>
              <a:rPr lang="en-US" sz="2000" spc="120">
                <a:solidFill>
                  <a:srgbClr val="FFFFFF"/>
                </a:solidFill>
                <a:latin typeface="Canva Sans"/>
                <a:ea typeface="Canva Sans"/>
                <a:cs typeface="Canva Sans"/>
                <a:sym typeface="Canva Sans"/>
              </a:rPr>
              <a:t> Dong Yi, Zhen Lei, Shengcai Liao and Stan Z. Li</a:t>
            </a:r>
          </a:p>
          <a:p>
            <a:pPr algn="l">
              <a:lnSpc>
                <a:spcPts val="2700"/>
              </a:lnSpc>
            </a:pPr>
            <a:r>
              <a:rPr lang="en-US" sz="2000" spc="120">
                <a:solidFill>
                  <a:srgbClr val="FFFFFF"/>
                </a:solidFill>
                <a:latin typeface="Canva Sans"/>
                <a:ea typeface="Canva Sans"/>
                <a:cs typeface="Canva Sans"/>
                <a:sym typeface="Canva Sans"/>
              </a:rPr>
              <a:t>Center for Biometrics and Security Research &amp; National Laboratory of Pattern Recognition Institute of Automation, Chinese Academy of Sciences (CASIA)</a:t>
            </a:r>
          </a:p>
          <a:p>
            <a:pPr algn="l">
              <a:lnSpc>
                <a:spcPts val="2700"/>
              </a:lnSpc>
            </a:pPr>
            <a:endParaRPr lang="en-US" sz="2000" spc="120">
              <a:solidFill>
                <a:srgbClr val="FFFFFF"/>
              </a:solidFill>
              <a:latin typeface="Canva Sans"/>
              <a:ea typeface="Canva Sans"/>
              <a:cs typeface="Canva Sans"/>
              <a:sym typeface="Canva Sans"/>
            </a:endParaRPr>
          </a:p>
          <a:p>
            <a:pPr algn="l">
              <a:lnSpc>
                <a:spcPts val="2700"/>
              </a:lnSpc>
            </a:pPr>
            <a:r>
              <a:rPr lang="en-US" sz="2000" b="1" spc="120">
                <a:solidFill>
                  <a:srgbClr val="FFFFFF"/>
                </a:solidFill>
                <a:latin typeface="Canva Sans Bold"/>
                <a:ea typeface="Canva Sans Bold"/>
                <a:cs typeface="Canva Sans Bold"/>
                <a:sym typeface="Canva Sans Bold"/>
              </a:rPr>
              <a:t>[5]</a:t>
            </a:r>
            <a:r>
              <a:rPr lang="en-US" sz="2000" spc="120">
                <a:solidFill>
                  <a:srgbClr val="FFFFFF"/>
                </a:solidFill>
                <a:latin typeface="Canva Sans"/>
                <a:ea typeface="Canva Sans"/>
                <a:cs typeface="Canva Sans"/>
                <a:sym typeface="Canva Sans"/>
              </a:rPr>
              <a:t> </a:t>
            </a:r>
            <a:r>
              <a:rPr lang="en-US" sz="2000" b="1" spc="120">
                <a:solidFill>
                  <a:srgbClr val="FFFFFF"/>
                </a:solidFill>
                <a:latin typeface="Canva Sans Bold"/>
                <a:ea typeface="Canva Sans Bold"/>
                <a:cs typeface="Canva Sans Bold"/>
                <a:sym typeface="Canva Sans Bold"/>
              </a:rPr>
              <a:t>“Learning Robust Deep Face Representation”</a:t>
            </a:r>
            <a:r>
              <a:rPr lang="en-US" sz="2000" spc="120">
                <a:solidFill>
                  <a:srgbClr val="FFFFFF"/>
                </a:solidFill>
                <a:latin typeface="Canva Sans"/>
                <a:ea typeface="Canva Sans"/>
                <a:cs typeface="Canva Sans"/>
                <a:sym typeface="Canva Sans"/>
              </a:rPr>
              <a:t> Xiang Wu University of Science and Technology Beijing Beijing, China</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REFERENCES</a:t>
            </a:r>
          </a:p>
        </p:txBody>
      </p:sp>
      <p:sp>
        <p:nvSpPr>
          <p:cNvPr id="7" name="TextBox 7"/>
          <p:cNvSpPr txBox="1"/>
          <p:nvPr/>
        </p:nvSpPr>
        <p:spPr>
          <a:xfrm>
            <a:off x="1838739" y="2719921"/>
            <a:ext cx="14610522" cy="7200900"/>
          </a:xfrm>
          <a:prstGeom prst="rect">
            <a:avLst/>
          </a:prstGeom>
        </p:spPr>
        <p:txBody>
          <a:bodyPr lIns="0" tIns="0" rIns="0" bIns="0" rtlCol="0" anchor="t">
            <a:spAutoFit/>
          </a:bodyPr>
          <a:lstStyle/>
          <a:p>
            <a:pPr algn="l">
              <a:lnSpc>
                <a:spcPts val="2700"/>
              </a:lnSpc>
            </a:pPr>
            <a:r>
              <a:rPr lang="en-US" sz="2000" b="1" spc="120">
                <a:solidFill>
                  <a:srgbClr val="FFFFFF"/>
                </a:solidFill>
                <a:latin typeface="Canva Sans Bold"/>
                <a:ea typeface="Canva Sans Bold"/>
                <a:cs typeface="Canva Sans Bold"/>
                <a:sym typeface="Canva Sans Bold"/>
              </a:rPr>
              <a:t>[6]“Voting System Using Blockchain (Face Recognition)” Gaddam Harsha Vardhan, Swapnil Shah, Vanshika Gupta, Rohithreddy.B.C, Tanya Bisht</a:t>
            </a:r>
          </a:p>
          <a:p>
            <a:pPr algn="l">
              <a:lnSpc>
                <a:spcPts val="2700"/>
              </a:lnSpc>
            </a:pPr>
            <a:endParaRPr lang="en-US" sz="2000" b="1" spc="120">
              <a:solidFill>
                <a:srgbClr val="FFFFFF"/>
              </a:solidFill>
              <a:latin typeface="Canva Sans Bold"/>
              <a:ea typeface="Canva Sans Bold"/>
              <a:cs typeface="Canva Sans Bold"/>
              <a:sym typeface="Canva Sans Bold"/>
            </a:endParaRPr>
          </a:p>
          <a:p>
            <a:pPr algn="l">
              <a:lnSpc>
                <a:spcPts val="2700"/>
              </a:lnSpc>
            </a:pPr>
            <a:r>
              <a:rPr lang="en-US" sz="2000" b="1" spc="120">
                <a:solidFill>
                  <a:srgbClr val="FFFFFF"/>
                </a:solidFill>
                <a:latin typeface="Canva Sans Bold"/>
                <a:ea typeface="Canva Sans Bold"/>
                <a:cs typeface="Canva Sans Bold"/>
                <a:sym typeface="Canva Sans Bold"/>
              </a:rPr>
              <a:t>[6]</a:t>
            </a:r>
            <a:r>
              <a:rPr lang="en-US" sz="2000" spc="120">
                <a:solidFill>
                  <a:srgbClr val="FFFFFF"/>
                </a:solidFill>
                <a:latin typeface="Canva Sans"/>
                <a:ea typeface="Canva Sans"/>
                <a:cs typeface="Canva Sans"/>
                <a:sym typeface="Canva Sans"/>
              </a:rPr>
              <a:t> </a:t>
            </a:r>
            <a:r>
              <a:rPr lang="en-US" sz="2000" b="1" spc="120">
                <a:solidFill>
                  <a:srgbClr val="FFFFFF"/>
                </a:solidFill>
                <a:latin typeface="Canva Sans Bold"/>
                <a:ea typeface="Canva Sans Bold"/>
                <a:cs typeface="Canva Sans Bold"/>
                <a:sym typeface="Canva Sans Bold"/>
              </a:rPr>
              <a:t>“E-Voting using Blockchain: Moving Away from the Ballot Paper”</a:t>
            </a:r>
            <a:r>
              <a:rPr lang="en-US" sz="2000" spc="120">
                <a:solidFill>
                  <a:srgbClr val="FFFFFF"/>
                </a:solidFill>
                <a:latin typeface="Canva Sans"/>
                <a:ea typeface="Canva Sans"/>
                <a:cs typeface="Canva Sans"/>
                <a:sym typeface="Canva Sans"/>
              </a:rPr>
              <a:t> Irvine Mutandiwa, Calvin P Mugauri, Maronge Musara</a:t>
            </a:r>
          </a:p>
          <a:p>
            <a:pPr algn="l">
              <a:lnSpc>
                <a:spcPts val="2700"/>
              </a:lnSpc>
            </a:pPr>
            <a:endParaRPr lang="en-US" sz="2000" spc="120">
              <a:solidFill>
                <a:srgbClr val="FFFFFF"/>
              </a:solidFill>
              <a:latin typeface="Canva Sans"/>
              <a:ea typeface="Canva Sans"/>
              <a:cs typeface="Canva Sans"/>
              <a:sym typeface="Canva Sans"/>
            </a:endParaRPr>
          </a:p>
          <a:p>
            <a:pPr algn="l">
              <a:lnSpc>
                <a:spcPts val="2700"/>
              </a:lnSpc>
            </a:pPr>
            <a:r>
              <a:rPr lang="en-US" sz="2000" b="1" spc="120">
                <a:solidFill>
                  <a:srgbClr val="FFFFFF"/>
                </a:solidFill>
                <a:latin typeface="Canva Sans Bold"/>
                <a:ea typeface="Canva Sans Bold"/>
                <a:cs typeface="Canva Sans Bold"/>
                <a:sym typeface="Canva Sans Bold"/>
              </a:rPr>
              <a:t>[7]</a:t>
            </a:r>
            <a:r>
              <a:rPr lang="en-US" sz="2000" spc="120">
                <a:solidFill>
                  <a:srgbClr val="FFFFFF"/>
                </a:solidFill>
                <a:latin typeface="Canva Sans"/>
                <a:ea typeface="Canva Sans"/>
                <a:cs typeface="Canva Sans"/>
                <a:sym typeface="Canva Sans"/>
              </a:rPr>
              <a:t> </a:t>
            </a:r>
            <a:r>
              <a:rPr lang="en-US" sz="2000" b="1" spc="120">
                <a:solidFill>
                  <a:srgbClr val="FFFFFF"/>
                </a:solidFill>
                <a:latin typeface="Canva Sans Bold"/>
                <a:ea typeface="Canva Sans Bold"/>
                <a:cs typeface="Canva Sans Bold"/>
                <a:sym typeface="Canva Sans Bold"/>
              </a:rPr>
              <a:t>“Blockchain-Based Electronic Voting: A Secure and Transparent Solution”</a:t>
            </a:r>
            <a:r>
              <a:rPr lang="en-US" sz="2000" spc="120">
                <a:solidFill>
                  <a:srgbClr val="FFFFFF"/>
                </a:solidFill>
                <a:latin typeface="Canva Sans"/>
                <a:ea typeface="Canva Sans"/>
                <a:cs typeface="Canva Sans"/>
                <a:sym typeface="Canva Sans"/>
              </a:rPr>
              <a:t> Bruno Miguel Batista Pereira, José Manuel Torres, Pedro Miguel Sobral, Rui Silva Moreira, Christophe Pinto de Almeida Soares, </a:t>
            </a:r>
          </a:p>
          <a:p>
            <a:pPr algn="l">
              <a:lnSpc>
                <a:spcPts val="2700"/>
              </a:lnSpc>
            </a:pPr>
            <a:r>
              <a:rPr lang="en-US" sz="2000" spc="120">
                <a:solidFill>
                  <a:srgbClr val="FFFFFF"/>
                </a:solidFill>
                <a:latin typeface="Canva Sans"/>
                <a:ea typeface="Canva Sans"/>
                <a:cs typeface="Canva Sans"/>
                <a:sym typeface="Canva Sans"/>
              </a:rPr>
              <a:t>Ivo Pereira</a:t>
            </a:r>
          </a:p>
          <a:p>
            <a:pPr algn="l">
              <a:lnSpc>
                <a:spcPts val="2700"/>
              </a:lnSpc>
            </a:pPr>
            <a:endParaRPr lang="en-US" sz="2000" spc="120">
              <a:solidFill>
                <a:srgbClr val="FFFFFF"/>
              </a:solidFill>
              <a:latin typeface="Canva Sans"/>
              <a:ea typeface="Canva Sans"/>
              <a:cs typeface="Canva Sans"/>
              <a:sym typeface="Canva Sans"/>
            </a:endParaRPr>
          </a:p>
          <a:p>
            <a:pPr algn="l">
              <a:lnSpc>
                <a:spcPts val="2700"/>
              </a:lnSpc>
            </a:pPr>
            <a:r>
              <a:rPr lang="en-US" sz="2000" b="1" spc="120">
                <a:solidFill>
                  <a:srgbClr val="FFFFFF"/>
                </a:solidFill>
                <a:latin typeface="Canva Sans Bold"/>
                <a:ea typeface="Canva Sans Bold"/>
                <a:cs typeface="Canva Sans Bold"/>
                <a:sym typeface="Canva Sans Bold"/>
              </a:rPr>
              <a:t>[8] “Blockchain-Based E-Voting System with Face Recognition”</a:t>
            </a:r>
            <a:r>
              <a:rPr lang="en-US" sz="2000" spc="120">
                <a:solidFill>
                  <a:srgbClr val="FFFFFF"/>
                </a:solidFill>
                <a:latin typeface="Canva Sans"/>
                <a:ea typeface="Canva Sans"/>
                <a:cs typeface="Canva Sans"/>
                <a:sym typeface="Canva Sans"/>
              </a:rPr>
              <a:t> V. Sathya Preiya, V. D. Ambeth Kumar, R. Vijay, Vijay K., N. Kirubakaran </a:t>
            </a:r>
          </a:p>
          <a:p>
            <a:pPr algn="l">
              <a:lnSpc>
                <a:spcPts val="2700"/>
              </a:lnSpc>
            </a:pPr>
            <a:endParaRPr lang="en-US" sz="2000" spc="120">
              <a:solidFill>
                <a:srgbClr val="FFFFFF"/>
              </a:solidFill>
              <a:latin typeface="Canva Sans"/>
              <a:ea typeface="Canva Sans"/>
              <a:cs typeface="Canva Sans"/>
              <a:sym typeface="Canva Sans"/>
            </a:endParaRPr>
          </a:p>
          <a:p>
            <a:pPr algn="l">
              <a:lnSpc>
                <a:spcPts val="2700"/>
              </a:lnSpc>
            </a:pPr>
            <a:r>
              <a:rPr lang="en-US" sz="2000" b="1" spc="-8">
                <a:solidFill>
                  <a:srgbClr val="FFFFFF"/>
                </a:solidFill>
                <a:latin typeface="Canva Sans Bold"/>
                <a:ea typeface="Canva Sans Bold"/>
                <a:cs typeface="Canva Sans Bold"/>
                <a:sym typeface="Canva Sans Bold"/>
              </a:rPr>
              <a:t>[9]</a:t>
            </a:r>
            <a:r>
              <a:rPr lang="en-US" sz="2000" spc="-8">
                <a:solidFill>
                  <a:srgbClr val="FFFFFF"/>
                </a:solidFill>
                <a:latin typeface="Canva Sans"/>
                <a:ea typeface="Canva Sans"/>
                <a:cs typeface="Canva Sans"/>
                <a:sym typeface="Canva Sans"/>
              </a:rPr>
              <a:t> </a:t>
            </a:r>
            <a:r>
              <a:rPr lang="en-US" sz="2000" b="1" spc="-8">
                <a:solidFill>
                  <a:srgbClr val="FFFFFF"/>
                </a:solidFill>
                <a:latin typeface="Canva Sans Bold"/>
                <a:ea typeface="Canva Sans Bold"/>
                <a:cs typeface="Canva Sans Bold"/>
                <a:sym typeface="Canva Sans Bold"/>
              </a:rPr>
              <a:t>“A Blockchain-based Electronic Voting System: EtherVote”</a:t>
            </a:r>
            <a:r>
              <a:rPr lang="en-US" sz="2000" spc="-8">
                <a:solidFill>
                  <a:srgbClr val="FFFFFF"/>
                </a:solidFill>
                <a:latin typeface="Canva Sans"/>
                <a:ea typeface="Canva Sans"/>
                <a:cs typeface="Canva Sans"/>
                <a:sym typeface="Canva Sans"/>
              </a:rPr>
              <a:t> Achilleas Spanos Department of Informatics and Computer Engineering, University of West Attica Athens, Greece,</a:t>
            </a:r>
          </a:p>
          <a:p>
            <a:pPr algn="l">
              <a:lnSpc>
                <a:spcPts val="2700"/>
              </a:lnSpc>
            </a:pPr>
            <a:r>
              <a:rPr lang="en-US" sz="2000" spc="120">
                <a:solidFill>
                  <a:srgbClr val="FFFFFF"/>
                </a:solidFill>
                <a:latin typeface="Canva Sans"/>
                <a:ea typeface="Canva Sans"/>
                <a:cs typeface="Canva Sans"/>
                <a:sym typeface="Canva Sans"/>
              </a:rPr>
              <a:t>Ioanna Kantzavelou Department of Informatics and Computer Engineering, University of West Attica</a:t>
            </a:r>
          </a:p>
          <a:p>
            <a:pPr algn="l">
              <a:lnSpc>
                <a:spcPts val="2700"/>
              </a:lnSpc>
            </a:pPr>
            <a:r>
              <a:rPr lang="en-US" sz="2000" spc="120">
                <a:solidFill>
                  <a:srgbClr val="FFFFFF"/>
                </a:solidFill>
                <a:latin typeface="Canva Sans"/>
                <a:ea typeface="Canva Sans"/>
                <a:cs typeface="Canva Sans"/>
                <a:sym typeface="Canva Sans"/>
              </a:rPr>
              <a:t>Athens, Greece</a:t>
            </a:r>
          </a:p>
          <a:p>
            <a:pPr algn="l">
              <a:lnSpc>
                <a:spcPts val="2700"/>
              </a:lnSpc>
            </a:pPr>
            <a:endParaRPr lang="en-US" sz="2000" spc="120">
              <a:solidFill>
                <a:srgbClr val="FFFFFF"/>
              </a:solidFill>
              <a:latin typeface="Canva Sans"/>
              <a:ea typeface="Canva Sans"/>
              <a:cs typeface="Canva Sans"/>
              <a:sym typeface="Canva Sans"/>
            </a:endParaRPr>
          </a:p>
          <a:p>
            <a:pPr algn="l">
              <a:lnSpc>
                <a:spcPts val="2700"/>
              </a:lnSpc>
            </a:pPr>
            <a:r>
              <a:rPr lang="en-US" sz="2000" b="1" spc="120">
                <a:solidFill>
                  <a:srgbClr val="FFFFFF"/>
                </a:solidFill>
                <a:latin typeface="Canva Sans Bold"/>
                <a:ea typeface="Canva Sans Bold"/>
                <a:cs typeface="Canva Sans Bold"/>
                <a:sym typeface="Canva Sans Bold"/>
              </a:rPr>
              <a:t>[10] “A Privacy-Preserving Blockchain-based E-voting System” </a:t>
            </a:r>
            <a:r>
              <a:rPr lang="en-US" sz="2000" spc="120">
                <a:solidFill>
                  <a:srgbClr val="FFFFFF"/>
                </a:solidFill>
                <a:latin typeface="Canva Sans"/>
                <a:ea typeface="Canva Sans"/>
                <a:cs typeface="Canva Sans"/>
                <a:sym typeface="Canva Sans"/>
              </a:rPr>
              <a:t>Arnab Mukherjee, Souvik Majumdar, Anup Kumar Kolya, Saborni Nandi</a:t>
            </a:r>
          </a:p>
          <a:p>
            <a:pPr algn="l">
              <a:lnSpc>
                <a:spcPts val="2700"/>
              </a:lnSpc>
            </a:pPr>
            <a:endParaRPr lang="en-US" sz="2000" spc="120">
              <a:solidFill>
                <a:srgbClr val="FFFFFF"/>
              </a:solidFill>
              <a:latin typeface="Canva Sans"/>
              <a:ea typeface="Canva Sans"/>
              <a:cs typeface="Canva Sans"/>
              <a:sym typeface="Canva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TextBox 5"/>
          <p:cNvSpPr txBox="1"/>
          <p:nvPr/>
        </p:nvSpPr>
        <p:spPr>
          <a:xfrm>
            <a:off x="5157161" y="1818354"/>
            <a:ext cx="7973677" cy="6764592"/>
          </a:xfrm>
          <a:prstGeom prst="rect">
            <a:avLst/>
          </a:prstGeom>
        </p:spPr>
        <p:txBody>
          <a:bodyPr lIns="0" tIns="0" rIns="0" bIns="0" rtlCol="0" anchor="t">
            <a:spAutoFit/>
          </a:bodyPr>
          <a:lstStyle/>
          <a:p>
            <a:pPr marL="0" lvl="0" indent="0" algn="ctr">
              <a:lnSpc>
                <a:spcPts val="15866"/>
              </a:lnSpc>
            </a:pPr>
            <a:r>
              <a:rPr lang="en-US" sz="18888" spc="-1133">
                <a:solidFill>
                  <a:srgbClr val="0B4E7C"/>
                </a:solidFill>
                <a:latin typeface="Rustic Printed"/>
                <a:ea typeface="Rustic Printed"/>
                <a:cs typeface="Rustic Printed"/>
                <a:sym typeface="Rustic Printed"/>
              </a:rPr>
              <a:t>THANK YOU VERY MUCH!</a:t>
            </a:r>
          </a:p>
        </p:txBody>
      </p:sp>
      <p:sp>
        <p:nvSpPr>
          <p:cNvPr id="6" name="Freeform 6"/>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8" name="Freeform 8"/>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9" name="Freeform 9"/>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Freeform 10"/>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1" name="Freeform 11"/>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2" name="Freeform 12"/>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3" name="Freeform 13"/>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4" name="Freeform 14"/>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5" name="Freeform 15"/>
          <p:cNvSpPr/>
          <p:nvPr/>
        </p:nvSpPr>
        <p:spPr>
          <a:xfrm rot="3439542">
            <a:off x="12477745" y="2571123"/>
            <a:ext cx="2770524" cy="1664799"/>
          </a:xfrm>
          <a:custGeom>
            <a:avLst/>
            <a:gdLst/>
            <a:ahLst/>
            <a:cxnLst/>
            <a:rect l="l" t="t" r="r" b="b"/>
            <a:pathLst>
              <a:path w="2770524" h="1664799">
                <a:moveTo>
                  <a:pt x="0" y="0"/>
                </a:moveTo>
                <a:lnTo>
                  <a:pt x="2770524" y="0"/>
                </a:lnTo>
                <a:lnTo>
                  <a:pt x="2770524" y="1664800"/>
                </a:lnTo>
                <a:lnTo>
                  <a:pt x="0" y="16648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6" name="Freeform 16"/>
          <p:cNvSpPr/>
          <p:nvPr/>
        </p:nvSpPr>
        <p:spPr>
          <a:xfrm rot="-7235282">
            <a:off x="3033323" y="6293225"/>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7" name="Freeform 17"/>
          <p:cNvSpPr/>
          <p:nvPr/>
        </p:nvSpPr>
        <p:spPr>
          <a:xfrm flipH="1">
            <a:off x="4270593" y="2757734"/>
            <a:ext cx="1198548" cy="1291578"/>
          </a:xfrm>
          <a:custGeom>
            <a:avLst/>
            <a:gdLst/>
            <a:ahLst/>
            <a:cxnLst/>
            <a:rect l="l" t="t" r="r" b="b"/>
            <a:pathLst>
              <a:path w="1198548" h="1291578">
                <a:moveTo>
                  <a:pt x="1198548" y="0"/>
                </a:moveTo>
                <a:lnTo>
                  <a:pt x="0" y="0"/>
                </a:lnTo>
                <a:lnTo>
                  <a:pt x="0" y="1291578"/>
                </a:lnTo>
                <a:lnTo>
                  <a:pt x="1198548" y="1291578"/>
                </a:lnTo>
                <a:lnTo>
                  <a:pt x="1198548"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8" name="Freeform 18"/>
          <p:cNvSpPr/>
          <p:nvPr/>
        </p:nvSpPr>
        <p:spPr>
          <a:xfrm>
            <a:off x="12722864" y="6511304"/>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9AB19-EB22-A084-BFE8-52C0542DACC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04167FC-2632-93BC-7318-5E2E8A11FE8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a:extLst>
              <a:ext uri="{FF2B5EF4-FFF2-40B4-BE49-F238E27FC236}">
                <a16:creationId xmlns:a16="http://schemas.microsoft.com/office/drawing/2014/main" id="{3F5559D2-59A6-8520-0DAB-D4C3A716FCDC}"/>
              </a:ext>
            </a:extLst>
          </p:cNvPr>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5C6F8D1-DA06-BB28-9D08-B8355899D8E1}"/>
              </a:ext>
            </a:extLst>
          </p:cNvPr>
          <p:cNvGrpSpPr/>
          <p:nvPr/>
        </p:nvGrpSpPr>
        <p:grpSpPr>
          <a:xfrm>
            <a:off x="1304118" y="1896373"/>
            <a:ext cx="2528233" cy="2416659"/>
            <a:chOff x="0" y="0"/>
            <a:chExt cx="665872" cy="636486"/>
          </a:xfrm>
        </p:grpSpPr>
        <p:sp>
          <p:nvSpPr>
            <p:cNvPr id="5" name="Freeform 5">
              <a:extLst>
                <a:ext uri="{FF2B5EF4-FFF2-40B4-BE49-F238E27FC236}">
                  <a16:creationId xmlns:a16="http://schemas.microsoft.com/office/drawing/2014/main" id="{476CBA4F-FA6E-D1A9-9A50-6FFC749BED3F}"/>
                </a:ext>
              </a:extLst>
            </p:cNvPr>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6" name="TextBox 6">
              <a:extLst>
                <a:ext uri="{FF2B5EF4-FFF2-40B4-BE49-F238E27FC236}">
                  <a16:creationId xmlns:a16="http://schemas.microsoft.com/office/drawing/2014/main" id="{848DED93-D19E-A766-5535-8602480D7933}"/>
                </a:ext>
              </a:extLst>
            </p:cNvPr>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dirty="0">
                  <a:solidFill>
                    <a:srgbClr val="FFFFFF"/>
                  </a:solidFill>
                  <a:latin typeface="Open Sans"/>
                  <a:ea typeface="Open Sans"/>
                  <a:cs typeface="Open Sans"/>
                  <a:sym typeface="Open Sans"/>
                </a:rPr>
                <a:t>01</a:t>
              </a:r>
            </a:p>
          </p:txBody>
        </p:sp>
      </p:grpSp>
      <p:sp>
        <p:nvSpPr>
          <p:cNvPr id="7" name="TextBox 7">
            <a:extLst>
              <a:ext uri="{FF2B5EF4-FFF2-40B4-BE49-F238E27FC236}">
                <a16:creationId xmlns:a16="http://schemas.microsoft.com/office/drawing/2014/main" id="{F49990C1-3FCB-BE43-C64F-5DFC7CE72330}"/>
              </a:ext>
            </a:extLst>
          </p:cNvPr>
          <p:cNvSpPr txBox="1"/>
          <p:nvPr/>
        </p:nvSpPr>
        <p:spPr>
          <a:xfrm>
            <a:off x="1304118" y="4468767"/>
            <a:ext cx="8435223" cy="2479077"/>
          </a:xfrm>
          <a:prstGeom prst="rect">
            <a:avLst/>
          </a:prstGeom>
        </p:spPr>
        <p:txBody>
          <a:bodyPr lIns="0" tIns="0" rIns="0" bIns="0" rtlCol="0" anchor="t">
            <a:spAutoFit/>
          </a:bodyPr>
          <a:lstStyle/>
          <a:p>
            <a:pPr marL="0" lvl="0" indent="0" algn="l">
              <a:lnSpc>
                <a:spcPts val="9600"/>
              </a:lnSpc>
            </a:pPr>
            <a:r>
              <a:rPr lang="en-US" sz="10000" spc="-600" dirty="0">
                <a:solidFill>
                  <a:srgbClr val="0B4E7C"/>
                </a:solidFill>
                <a:latin typeface="Rustic Printed"/>
                <a:ea typeface="Rustic Printed"/>
                <a:cs typeface="Rustic Printed"/>
                <a:sym typeface="Rustic Printed"/>
              </a:rPr>
              <a:t>PROBLEM DEFINITION</a:t>
            </a:r>
          </a:p>
        </p:txBody>
      </p:sp>
    </p:spTree>
    <p:extLst>
      <p:ext uri="{BB962C8B-B14F-4D97-AF65-F5344CB8AC3E}">
        <p14:creationId xmlns:p14="http://schemas.microsoft.com/office/powerpoint/2010/main" val="522066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1792970" cy="1026795"/>
          </a:xfrm>
          <a:prstGeom prst="rect">
            <a:avLst/>
          </a:prstGeom>
        </p:spPr>
        <p:txBody>
          <a:bodyPr lIns="0" tIns="0" rIns="0" bIns="0" rtlCol="0" anchor="t">
            <a:spAutoFit/>
          </a:bodyPr>
          <a:lstStyle/>
          <a:p>
            <a:pPr marL="0" lvl="0" indent="0" algn="l">
              <a:lnSpc>
                <a:spcPts val="6240"/>
              </a:lnSpc>
            </a:pPr>
            <a:r>
              <a:rPr lang="en-US" sz="6500" spc="-390" dirty="0">
                <a:solidFill>
                  <a:srgbClr val="FFFFFF"/>
                </a:solidFill>
                <a:latin typeface="Rustic Printed"/>
                <a:ea typeface="Rustic Printed"/>
                <a:cs typeface="Rustic Printed"/>
                <a:sym typeface="Rustic Printed"/>
              </a:rPr>
              <a:t>PROBLEM DEFINITION</a:t>
            </a:r>
          </a:p>
        </p:txBody>
      </p:sp>
      <p:sp>
        <p:nvSpPr>
          <p:cNvPr id="7" name="TextBox 7"/>
          <p:cNvSpPr txBox="1"/>
          <p:nvPr/>
        </p:nvSpPr>
        <p:spPr>
          <a:xfrm>
            <a:off x="1838739" y="3590925"/>
            <a:ext cx="14610522" cy="3067050"/>
          </a:xfrm>
          <a:prstGeom prst="rect">
            <a:avLst/>
          </a:prstGeom>
        </p:spPr>
        <p:txBody>
          <a:bodyPr lIns="0" tIns="0" rIns="0" bIns="0" rtlCol="0" anchor="t">
            <a:spAutoFit/>
          </a:bodyPr>
          <a:lstStyle/>
          <a:p>
            <a:pPr algn="ctr">
              <a:lnSpc>
                <a:spcPts val="4050"/>
              </a:lnSpc>
            </a:pPr>
            <a:r>
              <a:rPr lang="en-US" sz="3000" b="1" spc="179">
                <a:solidFill>
                  <a:srgbClr val="FFFFFF"/>
                </a:solidFill>
                <a:latin typeface="Canva Sans Medium"/>
                <a:ea typeface="Canva Sans Medium"/>
                <a:cs typeface="Canva Sans Medium"/>
                <a:sym typeface="Canva Sans Medium"/>
              </a:rPr>
              <a:t>Current voting systems face various security and transparency issues, including fraud, manipulation, and lack of trust from the public. Traditional systems make it challenging to securely identify voters while keeping their identities private. These vulnerabilities highlight the need for a reliable, decentralized solution to ensure vote integrity, transparency, and user privacy.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04118" y="1896373"/>
            <a:ext cx="2528233" cy="2416659"/>
            <a:chOff x="0" y="0"/>
            <a:chExt cx="665872" cy="636486"/>
          </a:xfrm>
        </p:grpSpPr>
        <p:sp>
          <p:nvSpPr>
            <p:cNvPr id="5" name="Freeform 5"/>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6" name="TextBox 6"/>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a:solidFill>
                    <a:srgbClr val="FFFFFF"/>
                  </a:solidFill>
                  <a:latin typeface="Open Sans"/>
                  <a:ea typeface="Open Sans"/>
                  <a:cs typeface="Open Sans"/>
                  <a:sym typeface="Open Sans"/>
                </a:rPr>
                <a:t>02</a:t>
              </a:r>
            </a:p>
          </p:txBody>
        </p:sp>
      </p:grpSp>
      <p:sp>
        <p:nvSpPr>
          <p:cNvPr id="7" name="TextBox 7"/>
          <p:cNvSpPr txBox="1"/>
          <p:nvPr/>
        </p:nvSpPr>
        <p:spPr>
          <a:xfrm>
            <a:off x="1304118" y="4468767"/>
            <a:ext cx="8435223"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MOTIVATION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8990135"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MOTIVATION</a:t>
            </a:r>
          </a:p>
        </p:txBody>
      </p:sp>
      <p:sp>
        <p:nvSpPr>
          <p:cNvPr id="7" name="TextBox 7"/>
          <p:cNvSpPr txBox="1"/>
          <p:nvPr/>
        </p:nvSpPr>
        <p:spPr>
          <a:xfrm>
            <a:off x="1838739" y="3848100"/>
            <a:ext cx="14610522" cy="2552700"/>
          </a:xfrm>
          <a:prstGeom prst="rect">
            <a:avLst/>
          </a:prstGeom>
        </p:spPr>
        <p:txBody>
          <a:bodyPr lIns="0" tIns="0" rIns="0" bIns="0" rtlCol="0" anchor="t">
            <a:spAutoFit/>
          </a:bodyPr>
          <a:lstStyle/>
          <a:p>
            <a:pPr algn="ctr">
              <a:lnSpc>
                <a:spcPts val="4050"/>
              </a:lnSpc>
            </a:pPr>
            <a:r>
              <a:rPr lang="en-US" sz="3000" b="1" spc="179">
                <a:solidFill>
                  <a:srgbClr val="FFFFFF"/>
                </a:solidFill>
                <a:latin typeface="Canva Sans Medium"/>
                <a:ea typeface="Canva Sans Medium"/>
                <a:cs typeface="Canva Sans Medium"/>
                <a:sym typeface="Canva Sans Medium"/>
              </a:rPr>
              <a:t>The main motivation is to build a secure and transparent e-voting platform that leverages blockchain's decentralized structure to provide an immutable record of votes. Additionally, it utilizes AI technology for user authentication, ensuring that only verified users can participate and that each vote remains anonymous and unaltered.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04118" y="1896373"/>
            <a:ext cx="2528233" cy="2416659"/>
            <a:chOff x="0" y="0"/>
            <a:chExt cx="665872" cy="636486"/>
          </a:xfrm>
        </p:grpSpPr>
        <p:sp>
          <p:nvSpPr>
            <p:cNvPr id="5" name="Freeform 5"/>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6" name="TextBox 6"/>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a:solidFill>
                    <a:srgbClr val="FFFFFF"/>
                  </a:solidFill>
                  <a:latin typeface="Open Sans"/>
                  <a:ea typeface="Open Sans"/>
                  <a:cs typeface="Open Sans"/>
                  <a:sym typeface="Open Sans"/>
                </a:rPr>
                <a:t>03</a:t>
              </a:r>
            </a:p>
          </p:txBody>
        </p:sp>
      </p:grpSp>
      <p:sp>
        <p:nvSpPr>
          <p:cNvPr id="7" name="TextBox 7"/>
          <p:cNvSpPr txBox="1"/>
          <p:nvPr/>
        </p:nvSpPr>
        <p:spPr>
          <a:xfrm>
            <a:off x="1304118" y="4468767"/>
            <a:ext cx="8435223"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SCOPE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1610</Words>
  <Application>Microsoft Office PowerPoint</Application>
  <PresentationFormat>Custom</PresentationFormat>
  <Paragraphs>288</Paragraphs>
  <Slides>42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Open Sans</vt:lpstr>
      <vt:lpstr>Arial</vt:lpstr>
      <vt:lpstr>Canva Sans</vt:lpstr>
      <vt:lpstr>Canva Sans Bold</vt:lpstr>
      <vt:lpstr>Open Sans Bold</vt:lpstr>
      <vt:lpstr>Calibri</vt:lpstr>
      <vt:lpstr>Rustic Printed</vt:lpstr>
      <vt:lpstr>Canva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based</dc:title>
  <cp:lastModifiedBy>عبدالرحمن حمدى عبدالتواب احمد</cp:lastModifiedBy>
  <cp:revision>2</cp:revision>
  <dcterms:created xsi:type="dcterms:W3CDTF">2006-08-16T00:00:00Z</dcterms:created>
  <dcterms:modified xsi:type="dcterms:W3CDTF">2025-04-18T12:56:36Z</dcterms:modified>
  <dc:identifier>DAGVzELoo8k</dc:identifier>
</cp:coreProperties>
</file>